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301" r:id="rId2"/>
    <p:sldId id="287" r:id="rId3"/>
    <p:sldId id="286" r:id="rId4"/>
    <p:sldId id="260" r:id="rId5"/>
    <p:sldId id="261" r:id="rId6"/>
    <p:sldId id="288" r:id="rId7"/>
    <p:sldId id="289" r:id="rId8"/>
    <p:sldId id="292" r:id="rId9"/>
    <p:sldId id="293" r:id="rId10"/>
    <p:sldId id="290" r:id="rId11"/>
    <p:sldId id="291" r:id="rId12"/>
    <p:sldId id="294" r:id="rId13"/>
    <p:sldId id="295" r:id="rId14"/>
    <p:sldId id="296" r:id="rId15"/>
    <p:sldId id="297" r:id="rId16"/>
    <p:sldId id="264" r:id="rId17"/>
    <p:sldId id="265" r:id="rId18"/>
    <p:sldId id="266" r:id="rId19"/>
    <p:sldId id="299" r:id="rId20"/>
    <p:sldId id="300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718" autoAdjust="0"/>
  </p:normalViewPr>
  <p:slideViewPr>
    <p:cSldViewPr>
      <p:cViewPr>
        <p:scale>
          <a:sx n="77" d="100"/>
          <a:sy n="77" d="100"/>
        </p:scale>
        <p:origin x="-1158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5A0601-1959-473C-BAF7-2B75E8B32199}" type="datetimeFigureOut">
              <a:rPr lang="ru-RU" smtClean="0"/>
              <a:pPr/>
              <a:t>чт 12.02.26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07476B-B142-402C-98FB-7165F99656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1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5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7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29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31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3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4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3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6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37.w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9.bin"/><Relationship Id="rId4" Type="http://schemas.openxmlformats.org/officeDocument/2006/relationships/image" Target="../media/image39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41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338437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effectLst/>
                <a:latin typeface="Times New Roman" pitchFamily="18" charset="0"/>
                <a:cs typeface="Times New Roman" pitchFamily="18" charset="0"/>
              </a:rPr>
              <a:t>ОГЭ. Задание №22. Модуль под контролем: графики  без страха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365104"/>
            <a:ext cx="4320480" cy="172819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Абдюшева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В.Т.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УЧИТЕЛЬ МАТЕМАТИКИ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МАОУ «СОШ №34»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7| &lt; 2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способ: исходя из геометрического смысла модуля, следует найти точки на координатной прямой, расположенные на расстоянии,  меньшем 2 от точки с координатой  7.                                                              </a:t>
            </a:r>
          </a:p>
          <a:p>
            <a:pPr marL="514350" indent="-514350">
              <a:buAutoNum type="arabicPlain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lain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lain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lain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i="1" dirty="0" smtClean="0"/>
              <a:t>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( 5; 9)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11560" y="4365104"/>
            <a:ext cx="66967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11960" y="4437112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436510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2987824" y="436510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275856" y="4365104"/>
            <a:ext cx="23762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Блок-схема: узел 28"/>
          <p:cNvSpPr/>
          <p:nvPr/>
        </p:nvSpPr>
        <p:spPr>
          <a:xfrm>
            <a:off x="5652120" y="4221088"/>
            <a:ext cx="216024" cy="216024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4283968" y="4293096"/>
            <a:ext cx="216024" cy="21602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3131840" y="4221088"/>
            <a:ext cx="216024" cy="216024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способ: по определению модуля.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Неравенство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|х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7 | &lt; 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равносильно    системе  неравенств: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(5; 9)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79512" y="2636838"/>
          <a:ext cx="4662363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19" name="Формула" r:id="rId3" imgW="1600200" imgH="457200" progId="Equation.3">
                  <p:embed/>
                </p:oleObj>
              </mc:Choice>
              <mc:Fallback>
                <p:oleObj name="Формула" r:id="rId3" imgW="16002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2636838"/>
                        <a:ext cx="4662363" cy="1223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137150" y="2636838"/>
          <a:ext cx="2255838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20" name="Формула" r:id="rId5" imgW="457200" imgH="457200" progId="Equation.3">
                  <p:embed/>
                </p:oleObj>
              </mc:Choice>
              <mc:Fallback>
                <p:oleObj name="Формула" r:id="rId5" imgW="45720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7150" y="2636838"/>
                        <a:ext cx="2255838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4. |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7| ≥ 3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способ: исходя из геометрического смысла модуля, следует найти точки на координатной прямой, расположенные на расстоянии, большем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от точки -7.    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(-∞; - 10)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(-4; +∞)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187624" y="4365104"/>
            <a:ext cx="6768752" cy="72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Блок-схема: узел 11"/>
          <p:cNvSpPr/>
          <p:nvPr/>
        </p:nvSpPr>
        <p:spPr>
          <a:xfrm>
            <a:off x="4355976" y="4293096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5436096" y="4293096"/>
            <a:ext cx="216024" cy="21602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3131840" y="4293096"/>
            <a:ext cx="216024" cy="21602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292080" y="4437112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67944" y="4437112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- 7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15816" y="443711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-10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>
            <a:stCxn id="13" idx="6"/>
          </p:cNvCxnSpPr>
          <p:nvPr/>
        </p:nvCxnSpPr>
        <p:spPr>
          <a:xfrm flipV="1">
            <a:off x="5652120" y="4365104"/>
            <a:ext cx="2376264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4" idx="2"/>
          </p:cNvCxnSpPr>
          <p:nvPr/>
        </p:nvCxnSpPr>
        <p:spPr>
          <a:xfrm flipH="1">
            <a:off x="1187624" y="4401108"/>
            <a:ext cx="1944216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способ: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Неравенство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7| ≥ 3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равносильно совокупности неравенств: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(-∞; -10)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(-4; +∞)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827584" y="1844824"/>
          <a:ext cx="2952328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6" name="Формула" r:id="rId3" imgW="711000" imgH="457200" progId="Equation.3">
                  <p:embed/>
                </p:oleObj>
              </mc:Choice>
              <mc:Fallback>
                <p:oleObj name="Формула" r:id="rId3" imgW="7110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844824"/>
                        <a:ext cx="2952328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932040" y="1772816"/>
          <a:ext cx="2520280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7" name="Формула" r:id="rId5" imgW="571320" imgH="457200" progId="Equation.3">
                  <p:embed/>
                </p:oleObj>
              </mc:Choice>
              <mc:Fallback>
                <p:oleObj name="Формула" r:id="rId5" imgW="57132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1772816"/>
                        <a:ext cx="2520280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63272" cy="86409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Уравнения, содержащие модуль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Решить уравнение:</a:t>
            </a:r>
          </a:p>
          <a:p>
            <a:pPr algn="ctr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-7| = 2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способ: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Исходя из геометрического смысла модуля, следует найти на координатной прямой точки, расстояние от которых до  точки с координатой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равно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2. 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 5;  9.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827584" y="4869160"/>
            <a:ext cx="7200800" cy="72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Блок-схема: узел 5"/>
          <p:cNvSpPr/>
          <p:nvPr/>
        </p:nvSpPr>
        <p:spPr>
          <a:xfrm>
            <a:off x="3851920" y="4797152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148064" y="4797152"/>
            <a:ext cx="288032" cy="28803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2483768" y="4797152"/>
            <a:ext cx="288032" cy="28803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779912" y="508518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8064" y="508518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39752" y="5013176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способ: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Так как модуль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равен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 по определению модуля числа значение выражения по знаком модуля равно либо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2,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либо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2.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Имеем совокупность двух уравнений: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5; 9</a:t>
            </a:r>
          </a:p>
          <a:p>
            <a:pPr>
              <a:buNone/>
            </a:pPr>
            <a:endParaRPr lang="ru-RU" i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971600" y="2636912"/>
          <a:ext cx="2520280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0" name="Формула" r:id="rId3" imgW="711000" imgH="457200" progId="Equation.3">
                  <p:embed/>
                </p:oleObj>
              </mc:Choice>
              <mc:Fallback>
                <p:oleObj name="Формула" r:id="rId3" imgW="71100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636912"/>
                        <a:ext cx="2520280" cy="11521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5580112" y="2708920"/>
          <a:ext cx="2016224" cy="1033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1" name="Формула" r:id="rId5" imgW="444240" imgH="457200" progId="Equation.3">
                  <p:embed/>
                </p:oleObj>
              </mc:Choice>
              <mc:Fallback>
                <p:oleObj name="Формула" r:id="rId5" imgW="44424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2708920"/>
                        <a:ext cx="2016224" cy="10332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Построение графиков функций, </a:t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содержащих модуль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endParaRPr lang="ru-RU" sz="55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Для построения всех типов графиков учащимся достаточно хорошо понимать определение модуля и знать виды простейших графиков, изучаемых в школе.</a:t>
            </a:r>
            <a:br>
              <a:rPr lang="ru-RU" sz="55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 Целесообразно рассматривать построение графиков в следующей последовательности: </a:t>
            </a:r>
            <a:r>
              <a:rPr lang="ru-RU" sz="55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5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|x|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);   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|f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)|;  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|f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|x|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)|; </a:t>
            </a:r>
          </a:p>
          <a:p>
            <a:pPr>
              <a:lnSpc>
                <a:spcPct val="120000"/>
              </a:lnSpc>
              <a:buNone/>
            </a:pP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 у = 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|f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)| + 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|g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)| + …;   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|у|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55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Два способа построения графиков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3312368"/>
          </a:xfrm>
        </p:spPr>
        <p:txBody>
          <a:bodyPr>
            <a:normAutofit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ru-RU" dirty="0" smtClean="0"/>
              <a:t>1)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основании определения модуля.</a:t>
            </a:r>
          </a:p>
          <a:p>
            <a:pPr marL="609600" indent="-609600">
              <a:buFont typeface="Wingdings" pitchFamily="2" charset="2"/>
              <a:buNone/>
            </a:pPr>
            <a:endParaRPr lang="ru-RU" dirty="0" smtClean="0"/>
          </a:p>
          <a:p>
            <a:pPr marL="609600" indent="-609600">
              <a:buFont typeface="Wingdings" pitchFamily="2" charset="2"/>
              <a:buNone/>
            </a:pPr>
            <a:r>
              <a:rPr lang="ru-RU" dirty="0" smtClean="0"/>
              <a:t>2)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помощью   преобразований графиков функций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Построение графика функции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457" name="Object 1"/>
          <p:cNvGraphicFramePr>
            <a:graphicFrameLocks noGrp="1" noChangeAspect="1"/>
          </p:cNvGraphicFramePr>
          <p:nvPr>
            <p:ph idx="1"/>
          </p:nvPr>
        </p:nvGraphicFramePr>
        <p:xfrm>
          <a:off x="3131840" y="1412776"/>
          <a:ext cx="3240360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6" name="Формула" r:id="rId3" imgW="622080" imgH="253800" progId="Equation.3">
                  <p:embed/>
                </p:oleObj>
              </mc:Choice>
              <mc:Fallback>
                <p:oleObj name="Формула" r:id="rId3" imgW="622080" imgH="2538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1412776"/>
                        <a:ext cx="3240360" cy="8640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33400" y="2362200"/>
            <a:ext cx="82296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способ.</a:t>
            </a:r>
            <a:endParaRPr kumimoji="0" lang="ru-RU" sz="2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755576" y="3573016"/>
          <a:ext cx="5760640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Формула" r:id="rId5" imgW="1269720" imgH="457200" progId="Equation.3">
                  <p:embed/>
                </p:oleObj>
              </mc:Choice>
              <mc:Fallback>
                <p:oleObj name="Формула" r:id="rId5" imgW="126972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573016"/>
                        <a:ext cx="5760640" cy="15121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 flipH="1">
            <a:off x="6372194" y="3645024"/>
            <a:ext cx="23762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если  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≥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4365104"/>
            <a:ext cx="20859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&lt;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2133600" cy="533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1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способ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3595688" y="1052513"/>
          <a:ext cx="1951037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4" name="Формула" r:id="rId3" imgW="406080" imgH="253800" progId="Equation.3">
                  <p:embed/>
                </p:oleObj>
              </mc:Choice>
              <mc:Fallback>
                <p:oleObj name="Формула" r:id="rId3" imgW="40608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5688" y="1052513"/>
                        <a:ext cx="1951037" cy="717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3822700" y="1676400"/>
          <a:ext cx="39354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5" name="Формула" r:id="rId5" imgW="1231560" imgH="457200" progId="Equation.3">
                  <p:embed/>
                </p:oleObj>
              </mc:Choice>
              <mc:Fallback>
                <p:oleObj name="Формула" r:id="rId5" imgW="123156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700" y="1676400"/>
                        <a:ext cx="3935413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4211960" y="3212976"/>
            <a:ext cx="0" cy="32403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1475656" y="5301208"/>
            <a:ext cx="525658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4139952" y="5517232"/>
            <a:ext cx="14401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 flipH="1">
            <a:off x="4427984" y="5229200"/>
            <a:ext cx="0" cy="1440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V="1">
            <a:off x="4211960" y="3140968"/>
            <a:ext cx="1512168" cy="216024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H="1">
            <a:off x="3923928" y="5229200"/>
            <a:ext cx="0" cy="1440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 flipH="1" flipV="1">
            <a:off x="2411760" y="3140968"/>
            <a:ext cx="1800200" cy="216024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67056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4191000" y="3124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1" grpId="0" animBg="1"/>
      <p:bldP spid="358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31904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Модулем неотрицательного действительного числа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называют само это число: |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| =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Модулем отрицательного действительного числа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называют противоположное число: |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х|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=  -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0" y="3716338"/>
          <a:ext cx="4084638" cy="18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4" name="Формула" r:id="rId3" imgW="1295280" imgH="711000" progId="Equation.3">
                  <p:embed/>
                </p:oleObj>
              </mc:Choice>
              <mc:Fallback>
                <p:oleObj name="Формула" r:id="rId3" imgW="1295280" imgH="71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716338"/>
                        <a:ext cx="4084638" cy="180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3" name="Object 3"/>
          <p:cNvGraphicFramePr>
            <a:graphicFrameLocks noChangeAspect="1"/>
          </p:cNvGraphicFramePr>
          <p:nvPr/>
        </p:nvGraphicFramePr>
        <p:xfrm>
          <a:off x="3923928" y="4149080"/>
          <a:ext cx="792162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5" name="Формула" r:id="rId5" imgW="266400" imgH="139680" progId="Equation.3">
                  <p:embed/>
                </p:oleObj>
              </mc:Choice>
              <mc:Fallback>
                <p:oleObj name="Формула" r:id="rId5" imgW="266400" imgH="139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4149080"/>
                        <a:ext cx="792162" cy="3603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4586289" y="3789039"/>
          <a:ext cx="4557711" cy="13681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76" name="Формула" r:id="rId7" imgW="1371600" imgH="457200" progId="Equation.3">
                  <p:embed/>
                </p:oleObj>
              </mc:Choice>
              <mc:Fallback>
                <p:oleObj name="Формула" r:id="rId7" imgW="137160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6289" y="3789039"/>
                        <a:ext cx="4557711" cy="13681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914400"/>
            <a:ext cx="2133600" cy="5334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способ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457200" y="1447800"/>
            <a:ext cx="77724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Строим график  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, 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≥ 0.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/>
              <a:t>.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Достраиваем его левую часть для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симметрично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относительно оси ординат</a:t>
            </a:r>
            <a:r>
              <a:rPr lang="ru-RU" sz="2800" dirty="0"/>
              <a:t>.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4191000" y="3276600"/>
            <a:ext cx="20960" cy="310472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1547664" y="5301208"/>
            <a:ext cx="518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4114800" y="541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4114800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44196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 flipV="1">
            <a:off x="4211960" y="3352800"/>
            <a:ext cx="1426840" cy="194840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39624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 flipH="1" flipV="1">
            <a:off x="2627784" y="3356992"/>
            <a:ext cx="1584176" cy="1944216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67056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4191000" y="3124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nimBg="1"/>
      <p:bldP spid="36871" grpId="0" animBg="1"/>
      <p:bldP spid="36872" grpId="0" animBg="1"/>
      <p:bldP spid="36873" grpId="0" animBg="1"/>
      <p:bldP spid="36874" grpId="0" animBg="1"/>
      <p:bldP spid="36875" grpId="0" animBg="1"/>
      <p:bldP spid="36876" grpId="0" animBg="1"/>
      <p:bldP spid="36877" grpId="0" animBg="1"/>
      <p:bldP spid="36879" grpId="0"/>
      <p:bldP spid="368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2133600" cy="533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1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способ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</p:txBody>
      </p:sp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2627784" y="1124744"/>
          <a:ext cx="3672408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2" name="Формула" r:id="rId3" imgW="698400" imgH="253800" progId="Equation.3">
                  <p:embed/>
                </p:oleObj>
              </mc:Choice>
              <mc:Fallback>
                <p:oleObj name="Формула" r:id="rId3" imgW="69840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1124744"/>
                        <a:ext cx="3672408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5"/>
          <p:cNvGraphicFramePr>
            <a:graphicFrameLocks noChangeAspect="1"/>
          </p:cNvGraphicFramePr>
          <p:nvPr/>
        </p:nvGraphicFramePr>
        <p:xfrm>
          <a:off x="2971800" y="1700808"/>
          <a:ext cx="5638800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3" name="Формула" r:id="rId5" imgW="1765080" imgH="457200" progId="Equation.3">
                  <p:embed/>
                </p:oleObj>
              </mc:Choice>
              <mc:Fallback>
                <p:oleObj name="Формула" r:id="rId5" imgW="176508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700808"/>
                        <a:ext cx="5638800" cy="14401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Line 6"/>
          <p:cNvSpPr>
            <a:spLocks noChangeShapeType="1"/>
          </p:cNvSpPr>
          <p:nvPr/>
        </p:nvSpPr>
        <p:spPr bwMode="auto">
          <a:xfrm>
            <a:off x="4191000" y="32766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7" name="Line 7"/>
          <p:cNvSpPr>
            <a:spLocks noChangeShapeType="1"/>
          </p:cNvSpPr>
          <p:nvPr/>
        </p:nvSpPr>
        <p:spPr bwMode="auto">
          <a:xfrm>
            <a:off x="1524000" y="5257800"/>
            <a:ext cx="518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4114800" y="541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4114800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44196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V="1">
            <a:off x="4191000" y="3352800"/>
            <a:ext cx="1447800" cy="22860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39624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 flipH="1" flipV="1">
            <a:off x="2819400" y="3429000"/>
            <a:ext cx="1371600" cy="2209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3810000" y="55626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-2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67056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4191000" y="3124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4038600" y="50292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1" grpId="0" animBg="1"/>
      <p:bldP spid="3585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914400"/>
            <a:ext cx="2133600" cy="5334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/>
              <a:t> способ:</a:t>
            </a: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457200" y="1447800"/>
            <a:ext cx="777240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Строим график у=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≥ 0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/>
              <a:t>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Достраиваем его левую часть для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симметрично 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относительно оси ординат.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4191000" y="32766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1524000" y="5257800"/>
            <a:ext cx="518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4114800" y="541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4114800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44196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 flipV="1">
            <a:off x="4191000" y="3352800"/>
            <a:ext cx="1447800" cy="22860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3962400" y="5181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 flipH="1" flipV="1">
            <a:off x="2819400" y="3429000"/>
            <a:ext cx="1371600" cy="2209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3810000" y="55626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-2</a:t>
            </a: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6705600" y="510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4191000" y="3124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  <p:sp>
        <p:nvSpPr>
          <p:cNvPr id="36883" name="Text Box 19"/>
          <p:cNvSpPr txBox="1">
            <a:spLocks noChangeArrowheads="1"/>
          </p:cNvSpPr>
          <p:nvPr/>
        </p:nvSpPr>
        <p:spPr bwMode="auto">
          <a:xfrm>
            <a:off x="3962400" y="4953000"/>
            <a:ext cx="228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nimBg="1"/>
      <p:bldP spid="36871" grpId="0" animBg="1"/>
      <p:bldP spid="36872" grpId="0" animBg="1"/>
      <p:bldP spid="36873" grpId="0" animBg="1"/>
      <p:bldP spid="36874" grpId="0" animBg="1"/>
      <p:bldP spid="36875" grpId="0" animBg="1"/>
      <p:bldP spid="36876" grpId="0" animBg="1"/>
      <p:bldP spid="36877" grpId="0" animBg="1"/>
      <p:bldP spid="36878" grpId="0"/>
      <p:bldP spid="36879" grpId="0"/>
      <p:bldP spid="36880" grpId="0"/>
      <p:bldP spid="3688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32856"/>
            <a:ext cx="2133600" cy="504056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/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способ</a:t>
            </a:r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2987824" y="1124744"/>
          <a:ext cx="3886200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6" name="Формула" r:id="rId3" imgW="965160" imgH="253800" progId="Equation.3">
                  <p:embed/>
                </p:oleObj>
              </mc:Choice>
              <mc:Fallback>
                <p:oleObj name="Формула" r:id="rId3" imgW="96516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124744"/>
                        <a:ext cx="3886200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3" name="Object 5"/>
          <p:cNvGraphicFramePr>
            <a:graphicFrameLocks noChangeAspect="1"/>
          </p:cNvGraphicFramePr>
          <p:nvPr/>
        </p:nvGraphicFramePr>
        <p:xfrm>
          <a:off x="1000100" y="2924945"/>
          <a:ext cx="7385021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7" name="Формула" r:id="rId5" imgW="2197080" imgH="507960" progId="Equation.3">
                  <p:embed/>
                </p:oleObj>
              </mc:Choice>
              <mc:Fallback>
                <p:oleObj name="Формула" r:id="rId5" imgW="2197080" imgH="5079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2924945"/>
                        <a:ext cx="7385021" cy="13681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42" name="Freeform 30"/>
          <p:cNvSpPr>
            <a:spLocks/>
          </p:cNvSpPr>
          <p:nvPr/>
        </p:nvSpPr>
        <p:spPr bwMode="auto">
          <a:xfrm flipH="1">
            <a:off x="2895600" y="3352800"/>
            <a:ext cx="1447800" cy="2514600"/>
          </a:xfrm>
          <a:custGeom>
            <a:avLst/>
            <a:gdLst/>
            <a:ahLst/>
            <a:cxnLst>
              <a:cxn ang="0">
                <a:pos x="0" y="960"/>
              </a:cxn>
              <a:cxn ang="0">
                <a:pos x="288" y="1536"/>
              </a:cxn>
              <a:cxn ang="0">
                <a:pos x="528" y="1392"/>
              </a:cxn>
              <a:cxn ang="0">
                <a:pos x="912" y="0"/>
              </a:cxn>
            </a:cxnLst>
            <a:rect l="0" t="0" r="r" b="b"/>
            <a:pathLst>
              <a:path w="912" h="1648">
                <a:moveTo>
                  <a:pt x="0" y="960"/>
                </a:moveTo>
                <a:cubicBezTo>
                  <a:pt x="100" y="1212"/>
                  <a:pt x="200" y="1464"/>
                  <a:pt x="288" y="1536"/>
                </a:cubicBezTo>
                <a:cubicBezTo>
                  <a:pt x="376" y="1608"/>
                  <a:pt x="424" y="1648"/>
                  <a:pt x="528" y="1392"/>
                </a:cubicBezTo>
                <a:cubicBezTo>
                  <a:pt x="632" y="1136"/>
                  <a:pt x="772" y="568"/>
                  <a:pt x="912" y="0"/>
                </a:cubicBezTo>
              </a:path>
            </a:pathLst>
          </a:custGeom>
          <a:noFill/>
          <a:ln w="28575" cmpd="sng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41" name="Freeform 29"/>
          <p:cNvSpPr>
            <a:spLocks/>
          </p:cNvSpPr>
          <p:nvPr/>
        </p:nvSpPr>
        <p:spPr bwMode="auto">
          <a:xfrm>
            <a:off x="4343400" y="3352800"/>
            <a:ext cx="1447800" cy="2514600"/>
          </a:xfrm>
          <a:custGeom>
            <a:avLst/>
            <a:gdLst/>
            <a:ahLst/>
            <a:cxnLst>
              <a:cxn ang="0">
                <a:pos x="0" y="960"/>
              </a:cxn>
              <a:cxn ang="0">
                <a:pos x="288" y="1536"/>
              </a:cxn>
              <a:cxn ang="0">
                <a:pos x="528" y="1392"/>
              </a:cxn>
              <a:cxn ang="0">
                <a:pos x="912" y="0"/>
              </a:cxn>
            </a:cxnLst>
            <a:rect l="0" t="0" r="r" b="b"/>
            <a:pathLst>
              <a:path w="912" h="1648">
                <a:moveTo>
                  <a:pt x="0" y="960"/>
                </a:moveTo>
                <a:cubicBezTo>
                  <a:pt x="100" y="1212"/>
                  <a:pt x="200" y="1464"/>
                  <a:pt x="288" y="1536"/>
                </a:cubicBezTo>
                <a:cubicBezTo>
                  <a:pt x="376" y="1608"/>
                  <a:pt x="424" y="1648"/>
                  <a:pt x="528" y="1392"/>
                </a:cubicBezTo>
                <a:cubicBezTo>
                  <a:pt x="632" y="1136"/>
                  <a:pt x="772" y="568"/>
                  <a:pt x="912" y="0"/>
                </a:cubicBezTo>
              </a:path>
            </a:pathLst>
          </a:custGeom>
          <a:noFill/>
          <a:ln w="28575" cmpd="sng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6" name="Rectangle 4"/>
          <p:cNvSpPr>
            <a:spLocks noGrp="1" noChangeArrowheads="1"/>
          </p:cNvSpPr>
          <p:nvPr>
            <p:ph idx="1"/>
          </p:nvPr>
        </p:nvSpPr>
        <p:spPr>
          <a:xfrm>
            <a:off x="838200" y="762000"/>
            <a:ext cx="2133600" cy="5334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способ: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81000" y="1524000"/>
            <a:ext cx="845820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Строим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график функции у=х</a:t>
            </a:r>
            <a:r>
              <a:rPr lang="ru-RU" sz="26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х+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≥ 0</a:t>
            </a:r>
          </a:p>
          <a:p>
            <a:pPr marL="342900" indent="-342900"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Достраиваем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полученную часть графика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симметрично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оси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ординат   для </a:t>
            </a:r>
            <a:r>
              <a:rPr lang="ru-RU" sz="26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0: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8" name="Line 6"/>
          <p:cNvSpPr>
            <a:spLocks noChangeShapeType="1"/>
          </p:cNvSpPr>
          <p:nvPr/>
        </p:nvSpPr>
        <p:spPr bwMode="auto">
          <a:xfrm>
            <a:off x="4343400" y="31242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19" name="Line 7"/>
          <p:cNvSpPr>
            <a:spLocks noChangeShapeType="1"/>
          </p:cNvSpPr>
          <p:nvPr/>
        </p:nvSpPr>
        <p:spPr bwMode="auto">
          <a:xfrm>
            <a:off x="1828800" y="5638800"/>
            <a:ext cx="495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0" name="Line 8"/>
          <p:cNvSpPr>
            <a:spLocks noChangeShapeType="1"/>
          </p:cNvSpPr>
          <p:nvPr/>
        </p:nvSpPr>
        <p:spPr bwMode="auto">
          <a:xfrm>
            <a:off x="4267200" y="5791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4267200" y="6096000"/>
            <a:ext cx="1524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>
            <a:off x="4724400" y="5562600"/>
            <a:ext cx="0" cy="1524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3" name="Line 11"/>
          <p:cNvSpPr>
            <a:spLocks noChangeShapeType="1"/>
          </p:cNvSpPr>
          <p:nvPr/>
        </p:nvSpPr>
        <p:spPr bwMode="auto">
          <a:xfrm>
            <a:off x="5105400" y="5562600"/>
            <a:ext cx="0" cy="1524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4267200" y="4876800"/>
            <a:ext cx="1524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>
            <a:off x="3962400" y="5562600"/>
            <a:ext cx="0" cy="1524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6" name="Line 14"/>
          <p:cNvSpPr>
            <a:spLocks noChangeShapeType="1"/>
          </p:cNvSpPr>
          <p:nvPr/>
        </p:nvSpPr>
        <p:spPr bwMode="auto">
          <a:xfrm>
            <a:off x="3581400" y="5562600"/>
            <a:ext cx="0" cy="1524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7" name="Line 15"/>
          <p:cNvSpPr>
            <a:spLocks noChangeShapeType="1"/>
          </p:cNvSpPr>
          <p:nvPr/>
        </p:nvSpPr>
        <p:spPr bwMode="auto">
          <a:xfrm>
            <a:off x="4267200" y="5257800"/>
            <a:ext cx="1524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3962400" y="5715000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0,25</a:t>
            </a:r>
          </a:p>
        </p:txBody>
      </p: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3352800" y="57150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-2</a:t>
            </a:r>
          </a:p>
        </p:txBody>
      </p:sp>
      <p:sp>
        <p:nvSpPr>
          <p:cNvPr id="38930" name="Text Box 18"/>
          <p:cNvSpPr txBox="1">
            <a:spLocks noChangeArrowheads="1"/>
          </p:cNvSpPr>
          <p:nvPr/>
        </p:nvSpPr>
        <p:spPr bwMode="auto">
          <a:xfrm>
            <a:off x="3733800" y="57150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sp>
        <p:nvSpPr>
          <p:cNvPr id="38931" name="Text Box 19"/>
          <p:cNvSpPr txBox="1">
            <a:spLocks noChangeArrowheads="1"/>
          </p:cNvSpPr>
          <p:nvPr/>
        </p:nvSpPr>
        <p:spPr bwMode="auto">
          <a:xfrm>
            <a:off x="4419600" y="60198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sp>
        <p:nvSpPr>
          <p:cNvPr id="38932" name="Text Box 20"/>
          <p:cNvSpPr txBox="1">
            <a:spLocks noChangeArrowheads="1"/>
          </p:cNvSpPr>
          <p:nvPr/>
        </p:nvSpPr>
        <p:spPr bwMode="auto">
          <a:xfrm>
            <a:off x="5029200" y="57150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2</a:t>
            </a:r>
          </a:p>
        </p:txBody>
      </p:sp>
      <p:sp>
        <p:nvSpPr>
          <p:cNvPr id="38933" name="Text Box 21"/>
          <p:cNvSpPr txBox="1">
            <a:spLocks noChangeArrowheads="1"/>
          </p:cNvSpPr>
          <p:nvPr/>
        </p:nvSpPr>
        <p:spPr bwMode="auto">
          <a:xfrm>
            <a:off x="4572000" y="57150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38934" name="Text Box 22"/>
          <p:cNvSpPr txBox="1">
            <a:spLocks noChangeArrowheads="1"/>
          </p:cNvSpPr>
          <p:nvPr/>
        </p:nvSpPr>
        <p:spPr bwMode="auto">
          <a:xfrm>
            <a:off x="4419600" y="47244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2</a:t>
            </a:r>
          </a:p>
        </p:txBody>
      </p:sp>
      <p:sp>
        <p:nvSpPr>
          <p:cNvPr id="38935" name="Text Box 23"/>
          <p:cNvSpPr txBox="1">
            <a:spLocks noChangeArrowheads="1"/>
          </p:cNvSpPr>
          <p:nvPr/>
        </p:nvSpPr>
        <p:spPr bwMode="auto">
          <a:xfrm>
            <a:off x="4419600" y="5105400"/>
            <a:ext cx="304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38943" name="Text Box 31"/>
          <p:cNvSpPr txBox="1">
            <a:spLocks noChangeArrowheads="1"/>
          </p:cNvSpPr>
          <p:nvPr/>
        </p:nvSpPr>
        <p:spPr bwMode="auto">
          <a:xfrm>
            <a:off x="6781800" y="5486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38944" name="Text Box 32"/>
          <p:cNvSpPr txBox="1">
            <a:spLocks noChangeArrowheads="1"/>
          </p:cNvSpPr>
          <p:nvPr/>
        </p:nvSpPr>
        <p:spPr bwMode="auto">
          <a:xfrm>
            <a:off x="4495800" y="2971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8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42" grpId="0" animBg="1"/>
      <p:bldP spid="38941" grpId="0" animBg="1"/>
      <p:bldP spid="38918" grpId="0" animBg="1"/>
      <p:bldP spid="38919" grpId="0" animBg="1"/>
      <p:bldP spid="38920" grpId="0" animBg="1"/>
      <p:bldP spid="38921" grpId="0" animBg="1"/>
      <p:bldP spid="38922" grpId="0" animBg="1"/>
      <p:bldP spid="38923" grpId="0" animBg="1"/>
      <p:bldP spid="38924" grpId="0" animBg="1"/>
      <p:bldP spid="38925" grpId="0" animBg="1"/>
      <p:bldP spid="38926" grpId="0" animBg="1"/>
      <p:bldP spid="38927" grpId="0" animBg="1"/>
      <p:bldP spid="38928" grpId="0"/>
      <p:bldP spid="38929" grpId="0"/>
      <p:bldP spid="38930" grpId="0"/>
      <p:bldP spid="38931" grpId="0"/>
      <p:bldP spid="38932" grpId="0"/>
      <p:bldP spid="38933" grpId="0"/>
      <p:bldP spid="38934" grpId="0"/>
      <p:bldP spid="38935" grpId="0"/>
      <p:bldP spid="38943" grpId="0"/>
      <p:bldP spid="3894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Построение графика функции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08920"/>
            <a:ext cx="1882552" cy="576064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способ</a:t>
            </a:r>
            <a:r>
              <a:rPr lang="ru-RU" dirty="0"/>
              <a:t>.</a:t>
            </a:r>
          </a:p>
        </p:txBody>
      </p:sp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1619672" y="1412776"/>
          <a:ext cx="4655914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0" name="Формула" r:id="rId3" imgW="647640" imgH="253800" progId="Equation.3">
                  <p:embed/>
                </p:oleObj>
              </mc:Choice>
              <mc:Fallback>
                <p:oleObj name="Формула" r:id="rId3" imgW="64764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412776"/>
                        <a:ext cx="4655914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1835696" y="3356992"/>
          <a:ext cx="5638800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1" name="Формула" r:id="rId5" imgW="2057400" imgH="457200" progId="Equation.3">
                  <p:embed/>
                </p:oleObj>
              </mc:Choice>
              <mc:Fallback>
                <p:oleObj name="Формула" r:id="rId5" imgW="20574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3356992"/>
                        <a:ext cx="5638800" cy="12241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08720"/>
            <a:ext cx="2057400" cy="72008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способ.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395536" y="1988840"/>
            <a:ext cx="8367464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1. Строим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график функции у =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(x)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2. Сохраняем  ту часть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графика у =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(x)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которая расположена   выше  оси  абсцисс.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3. Часть графика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, лежащую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ниже  оси  абсцисс,   отображаем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симметрично относительно оси абсцисс.</a:t>
            </a:r>
            <a:endParaRPr lang="ru-RU" sz="2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6342856" cy="836712"/>
          </a:xfrm>
        </p:spPr>
        <p:txBody>
          <a:bodyPr>
            <a:normAutofit/>
          </a:bodyPr>
          <a:lstStyle/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Пример: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2987824" y="332656"/>
          <a:ext cx="410445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0" name="Формула" r:id="rId3" imgW="685800" imgH="279360" progId="Equation.3">
                  <p:embed/>
                </p:oleObj>
              </mc:Choice>
              <mc:Fallback>
                <p:oleObj name="Формула" r:id="rId3" imgW="685800" imgH="2793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32656"/>
                        <a:ext cx="4104456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0" y="1412776"/>
            <a:ext cx="914400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Строим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график функции у = х</a:t>
            </a:r>
            <a:r>
              <a:rPr lang="ru-RU" sz="2600" i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4.</a:t>
            </a:r>
          </a:p>
          <a:p>
            <a:pPr marL="342900" indent="-342900">
              <a:spcBef>
                <a:spcPct val="50000"/>
              </a:spcBef>
            </a:pPr>
            <a:r>
              <a:rPr lang="ru-RU" sz="2400" dirty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/>
              <a:t>.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Отобразим 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часть графика,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расположенного   ниже  оси абсцисс, 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симметрично относительно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неё.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4419600" y="2743200"/>
            <a:ext cx="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>
            <a:off x="2362200" y="47244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4572000" y="2780928"/>
            <a:ext cx="2880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у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6781800" y="4572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4419600" y="4495800"/>
            <a:ext cx="228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0</a:t>
            </a:r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>
            <a:off x="48006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>
            <a:off x="51816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7" name="Line 13"/>
          <p:cNvSpPr>
            <a:spLocks noChangeShapeType="1"/>
          </p:cNvSpPr>
          <p:nvPr/>
        </p:nvSpPr>
        <p:spPr bwMode="auto">
          <a:xfrm>
            <a:off x="40386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8" name="Line 14"/>
          <p:cNvSpPr>
            <a:spLocks noChangeShapeType="1"/>
          </p:cNvSpPr>
          <p:nvPr/>
        </p:nvSpPr>
        <p:spPr bwMode="auto">
          <a:xfrm>
            <a:off x="36576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9" name="Line 15"/>
          <p:cNvSpPr>
            <a:spLocks noChangeShapeType="1"/>
          </p:cNvSpPr>
          <p:nvPr/>
        </p:nvSpPr>
        <p:spPr bwMode="auto">
          <a:xfrm>
            <a:off x="4343400" y="4343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0" name="Line 16"/>
          <p:cNvSpPr>
            <a:spLocks noChangeShapeType="1"/>
          </p:cNvSpPr>
          <p:nvPr/>
        </p:nvSpPr>
        <p:spPr bwMode="auto">
          <a:xfrm>
            <a:off x="4343400" y="4038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>
            <a:off x="4343400" y="3733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2" name="Line 18"/>
          <p:cNvSpPr>
            <a:spLocks noChangeShapeType="1"/>
          </p:cNvSpPr>
          <p:nvPr/>
        </p:nvSpPr>
        <p:spPr bwMode="auto">
          <a:xfrm>
            <a:off x="43434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3" name="Text Box 19"/>
          <p:cNvSpPr txBox="1">
            <a:spLocks noChangeArrowheads="1"/>
          </p:cNvSpPr>
          <p:nvPr/>
        </p:nvSpPr>
        <p:spPr bwMode="auto">
          <a:xfrm>
            <a:off x="4632325" y="3276600"/>
            <a:ext cx="3968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4</a:t>
            </a:r>
          </a:p>
        </p:txBody>
      </p:sp>
      <p:sp>
        <p:nvSpPr>
          <p:cNvPr id="42004" name="Line 20"/>
          <p:cNvSpPr>
            <a:spLocks noChangeShapeType="1"/>
          </p:cNvSpPr>
          <p:nvPr/>
        </p:nvSpPr>
        <p:spPr bwMode="auto">
          <a:xfrm>
            <a:off x="4343400" y="5029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5" name="Line 21"/>
          <p:cNvSpPr>
            <a:spLocks noChangeShapeType="1"/>
          </p:cNvSpPr>
          <p:nvPr/>
        </p:nvSpPr>
        <p:spPr bwMode="auto">
          <a:xfrm>
            <a:off x="4343400" y="5334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>
            <a:off x="4343400" y="563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7" name="Line 23"/>
          <p:cNvSpPr>
            <a:spLocks noChangeShapeType="1"/>
          </p:cNvSpPr>
          <p:nvPr/>
        </p:nvSpPr>
        <p:spPr bwMode="auto">
          <a:xfrm>
            <a:off x="4343400" y="5943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4724400" y="4876800"/>
            <a:ext cx="304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1</a:t>
            </a:r>
          </a:p>
        </p:txBody>
      </p: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5029200" y="4876800"/>
            <a:ext cx="304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2</a:t>
            </a:r>
          </a:p>
        </p:txBody>
      </p:sp>
      <p:sp>
        <p:nvSpPr>
          <p:cNvPr id="42012" name="Text Box 28"/>
          <p:cNvSpPr txBox="1">
            <a:spLocks noChangeArrowheads="1"/>
          </p:cNvSpPr>
          <p:nvPr/>
        </p:nvSpPr>
        <p:spPr bwMode="auto">
          <a:xfrm>
            <a:off x="3810000" y="4800600"/>
            <a:ext cx="381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-1</a:t>
            </a:r>
          </a:p>
        </p:txBody>
      </p:sp>
      <p:sp>
        <p:nvSpPr>
          <p:cNvPr id="42013" name="Text Box 29"/>
          <p:cNvSpPr txBox="1">
            <a:spLocks noChangeArrowheads="1"/>
          </p:cNvSpPr>
          <p:nvPr/>
        </p:nvSpPr>
        <p:spPr bwMode="auto">
          <a:xfrm>
            <a:off x="3429000" y="4800600"/>
            <a:ext cx="381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-2</a:t>
            </a:r>
          </a:p>
        </p:txBody>
      </p:sp>
      <p:sp>
        <p:nvSpPr>
          <p:cNvPr id="42014" name="Text Box 30"/>
          <p:cNvSpPr txBox="1">
            <a:spLocks noChangeArrowheads="1"/>
          </p:cNvSpPr>
          <p:nvPr/>
        </p:nvSpPr>
        <p:spPr bwMode="auto">
          <a:xfrm>
            <a:off x="4495800" y="5791200"/>
            <a:ext cx="381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-4</a:t>
            </a:r>
          </a:p>
        </p:txBody>
      </p:sp>
      <p:sp>
        <p:nvSpPr>
          <p:cNvPr id="42019" name="Freeform 35"/>
          <p:cNvSpPr>
            <a:spLocks/>
          </p:cNvSpPr>
          <p:nvPr/>
        </p:nvSpPr>
        <p:spPr bwMode="auto">
          <a:xfrm>
            <a:off x="3657600" y="4648200"/>
            <a:ext cx="1524000" cy="1371600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288" y="768"/>
              </a:cxn>
              <a:cxn ang="0">
                <a:pos x="720" y="768"/>
              </a:cxn>
              <a:cxn ang="0">
                <a:pos x="960" y="0"/>
              </a:cxn>
            </a:cxnLst>
            <a:rect l="0" t="0" r="r" b="b"/>
            <a:pathLst>
              <a:path w="960" h="896">
                <a:moveTo>
                  <a:pt x="0" y="48"/>
                </a:moveTo>
                <a:cubicBezTo>
                  <a:pt x="84" y="348"/>
                  <a:pt x="168" y="648"/>
                  <a:pt x="288" y="768"/>
                </a:cubicBezTo>
                <a:cubicBezTo>
                  <a:pt x="408" y="888"/>
                  <a:pt x="608" y="896"/>
                  <a:pt x="720" y="768"/>
                </a:cubicBezTo>
                <a:cubicBezTo>
                  <a:pt x="832" y="640"/>
                  <a:pt x="920" y="120"/>
                  <a:pt x="960" y="0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21" name="Freeform 37"/>
          <p:cNvSpPr>
            <a:spLocks/>
          </p:cNvSpPr>
          <p:nvPr/>
        </p:nvSpPr>
        <p:spPr bwMode="auto">
          <a:xfrm>
            <a:off x="3276600" y="3200400"/>
            <a:ext cx="381000" cy="1524000"/>
          </a:xfrm>
          <a:custGeom>
            <a:avLst/>
            <a:gdLst/>
            <a:ahLst/>
            <a:cxnLst>
              <a:cxn ang="0">
                <a:pos x="240" y="960"/>
              </a:cxn>
              <a:cxn ang="0">
                <a:pos x="0" y="0"/>
              </a:cxn>
            </a:cxnLst>
            <a:rect l="0" t="0" r="r" b="b"/>
            <a:pathLst>
              <a:path w="240" h="960">
                <a:moveTo>
                  <a:pt x="240" y="960"/>
                </a:moveTo>
                <a:cubicBezTo>
                  <a:pt x="140" y="564"/>
                  <a:pt x="40" y="168"/>
                  <a:pt x="0" y="0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22" name="Freeform 38"/>
          <p:cNvSpPr>
            <a:spLocks/>
          </p:cNvSpPr>
          <p:nvPr/>
        </p:nvSpPr>
        <p:spPr bwMode="auto">
          <a:xfrm rot="21370680" flipH="1">
            <a:off x="5105400" y="3200400"/>
            <a:ext cx="381000" cy="1524000"/>
          </a:xfrm>
          <a:custGeom>
            <a:avLst/>
            <a:gdLst/>
            <a:ahLst/>
            <a:cxnLst>
              <a:cxn ang="0">
                <a:pos x="240" y="960"/>
              </a:cxn>
              <a:cxn ang="0">
                <a:pos x="0" y="0"/>
              </a:cxn>
            </a:cxnLst>
            <a:rect l="0" t="0" r="r" b="b"/>
            <a:pathLst>
              <a:path w="240" h="960">
                <a:moveTo>
                  <a:pt x="240" y="960"/>
                </a:moveTo>
                <a:cubicBezTo>
                  <a:pt x="140" y="564"/>
                  <a:pt x="40" y="168"/>
                  <a:pt x="0" y="0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23" name="Freeform 39"/>
          <p:cNvSpPr>
            <a:spLocks/>
          </p:cNvSpPr>
          <p:nvPr/>
        </p:nvSpPr>
        <p:spPr bwMode="auto">
          <a:xfrm flipV="1">
            <a:off x="3635896" y="3356992"/>
            <a:ext cx="1524000" cy="1443608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288" y="768"/>
              </a:cxn>
              <a:cxn ang="0">
                <a:pos x="720" y="768"/>
              </a:cxn>
              <a:cxn ang="0">
                <a:pos x="960" y="0"/>
              </a:cxn>
            </a:cxnLst>
            <a:rect l="0" t="0" r="r" b="b"/>
            <a:pathLst>
              <a:path w="960" h="896">
                <a:moveTo>
                  <a:pt x="0" y="48"/>
                </a:moveTo>
                <a:cubicBezTo>
                  <a:pt x="84" y="348"/>
                  <a:pt x="168" y="648"/>
                  <a:pt x="288" y="768"/>
                </a:cubicBezTo>
                <a:cubicBezTo>
                  <a:pt x="408" y="888"/>
                  <a:pt x="608" y="896"/>
                  <a:pt x="720" y="768"/>
                </a:cubicBezTo>
                <a:cubicBezTo>
                  <a:pt x="832" y="640"/>
                  <a:pt x="920" y="120"/>
                  <a:pt x="960" y="0"/>
                </a:cubicBezTo>
              </a:path>
            </a:pathLst>
          </a:custGeom>
          <a:noFill/>
          <a:ln w="28575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animBg="1"/>
      <p:bldP spid="41991" grpId="0" animBg="1"/>
      <p:bldP spid="41992" grpId="0"/>
      <p:bldP spid="41993" grpId="0"/>
      <p:bldP spid="41994" grpId="0"/>
      <p:bldP spid="41995" grpId="0" animBg="1"/>
      <p:bldP spid="41996" grpId="0" animBg="1"/>
      <p:bldP spid="41997" grpId="0" animBg="1"/>
      <p:bldP spid="41998" grpId="0" animBg="1"/>
      <p:bldP spid="41999" grpId="0" animBg="1"/>
      <p:bldP spid="42000" grpId="0" animBg="1"/>
      <p:bldP spid="42001" grpId="0" animBg="1"/>
      <p:bldP spid="42002" grpId="0" animBg="1"/>
      <p:bldP spid="42003" grpId="0"/>
      <p:bldP spid="42004" grpId="0" animBg="1"/>
      <p:bldP spid="42005" grpId="0" animBg="1"/>
      <p:bldP spid="42006" grpId="0" animBg="1"/>
      <p:bldP spid="42007" grpId="0" animBg="1"/>
      <p:bldP spid="42010" grpId="0"/>
      <p:bldP spid="42011" grpId="0"/>
      <p:bldP spid="42012" grpId="0"/>
      <p:bldP spid="42013" grpId="0"/>
      <p:bldP spid="42014" grpId="0"/>
      <p:bldP spid="42019" grpId="0" animBg="1"/>
      <p:bldP spid="42019" grpId="1" animBg="1"/>
      <p:bldP spid="42021" grpId="0" animBg="1"/>
      <p:bldP spid="42022" grpId="0" animBg="1"/>
      <p:bldP spid="420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404664"/>
            <a:ext cx="7668344" cy="2088232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График функции</a:t>
            </a: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2483768" y="2636912"/>
          <a:ext cx="4191000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4" name="Формула" r:id="rId3" imgW="647640" imgH="279360" progId="Equation.3">
                  <p:embed/>
                </p:oleObj>
              </mc:Choice>
              <mc:Fallback>
                <p:oleObj name="Формула" r:id="rId3" imgW="647640" imgH="2793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2636912"/>
                        <a:ext cx="4191000" cy="180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Алгоритм построения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dirty="0"/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Строим график функции 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 для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≥ 0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800" dirty="0">
                <a:solidFill>
                  <a:srgbClr val="00B050"/>
                </a:solidFill>
                <a:cs typeface="Arial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Отображаем полученную часть графика симметрично относительно оси ординат.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Отображаем симметрично относительно оси абсцисс часть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графика,  расположенного  ниже оси абсцисс.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4716016" y="1916832"/>
          <a:ext cx="1974261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8" name="Формула" r:id="rId3" imgW="571320" imgH="215640" progId="Equation.3">
                  <p:embed/>
                </p:oleObj>
              </mc:Choice>
              <mc:Fallback>
                <p:oleObj name="Формула" r:id="rId3" imgW="5713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1916832"/>
                        <a:ext cx="1974261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/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Геометрически  |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| есть расстояние от точки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числовой оси до начала отсчета – точки 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Расстояние между точками 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и 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на прямой равно |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 –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 |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5292080" y="2924944"/>
            <a:ext cx="45719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3275856" y="2924944"/>
            <a:ext cx="45719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148064" y="2564904"/>
            <a:ext cx="2160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131840" y="285293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- 5</a:t>
            </a:r>
            <a:endParaRPr lang="ru-RU" sz="24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611560" y="2924944"/>
            <a:ext cx="7344816" cy="72008"/>
          </a:xfrm>
          <a:prstGeom prst="straightConnector1">
            <a:avLst/>
          </a:prstGeom>
          <a:ln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275856" y="2276872"/>
            <a:ext cx="0" cy="648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11" idx="3"/>
            <a:endCxn id="11" idx="3"/>
          </p:cNvCxnSpPr>
          <p:nvPr/>
        </p:nvCxnSpPr>
        <p:spPr>
          <a:xfrm>
            <a:off x="5364088" y="293423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5292080" y="2276872"/>
            <a:ext cx="0" cy="7293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11" idx="0"/>
          </p:cNvCxnSpPr>
          <p:nvPr/>
        </p:nvCxnSpPr>
        <p:spPr>
          <a:xfrm>
            <a:off x="3275856" y="2564904"/>
            <a:ext cx="198022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995936" y="1700808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5</a:t>
            </a:r>
            <a:endParaRPr lang="ru-RU" sz="2400" dirty="0"/>
          </a:p>
        </p:txBody>
      </p:sp>
      <p:graphicFrame>
        <p:nvGraphicFramePr>
          <p:cNvPr id="37" name="Объект 36"/>
          <p:cNvGraphicFramePr>
            <a:graphicFrameLocks noChangeAspect="1"/>
          </p:cNvGraphicFramePr>
          <p:nvPr/>
        </p:nvGraphicFramePr>
        <p:xfrm>
          <a:off x="6372200" y="1988840"/>
          <a:ext cx="1368152" cy="542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9" name="Формула" r:id="rId3" imgW="457200" imgH="253800" progId="Equation.3">
                  <p:embed/>
                </p:oleObj>
              </mc:Choice>
              <mc:Fallback>
                <p:oleObj name="Формула" r:id="rId3" imgW="457200" imgH="2538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988840"/>
                        <a:ext cx="1368152" cy="5420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Блок-схема: узел 37"/>
          <p:cNvSpPr/>
          <p:nvPr/>
        </p:nvSpPr>
        <p:spPr>
          <a:xfrm flipV="1">
            <a:off x="2195736" y="5157191"/>
            <a:ext cx="72008" cy="7200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5940152" y="5157192"/>
            <a:ext cx="72008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H="1">
            <a:off x="1259632" y="5229200"/>
            <a:ext cx="6768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835696" y="5157192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724128" y="5346660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835696" y="465313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68144" y="5373216"/>
            <a:ext cx="25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5940152" y="4653136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 flipV="1">
            <a:off x="2195736" y="4437112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5940152" y="4365104"/>
            <a:ext cx="0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2267744" y="4797152"/>
            <a:ext cx="3672408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491880" y="422108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-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b|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42" name="Freeform 38"/>
          <p:cNvSpPr>
            <a:spLocks/>
          </p:cNvSpPr>
          <p:nvPr/>
        </p:nvSpPr>
        <p:spPr bwMode="auto">
          <a:xfrm>
            <a:off x="4419600" y="3886200"/>
            <a:ext cx="457200" cy="1066800"/>
          </a:xfrm>
          <a:custGeom>
            <a:avLst/>
            <a:gdLst/>
            <a:ahLst/>
            <a:cxnLst>
              <a:cxn ang="0">
                <a:pos x="0" y="1872"/>
              </a:cxn>
              <a:cxn ang="0">
                <a:pos x="288" y="1200"/>
              </a:cxn>
              <a:cxn ang="0">
                <a:pos x="576" y="0"/>
              </a:cxn>
            </a:cxnLst>
            <a:rect l="0" t="0" r="r" b="b"/>
            <a:pathLst>
              <a:path w="576" h="1872">
                <a:moveTo>
                  <a:pt x="0" y="1872"/>
                </a:moveTo>
                <a:cubicBezTo>
                  <a:pt x="96" y="1692"/>
                  <a:pt x="192" y="1512"/>
                  <a:pt x="288" y="1200"/>
                </a:cubicBezTo>
                <a:cubicBezTo>
                  <a:pt x="384" y="888"/>
                  <a:pt x="528" y="192"/>
                  <a:pt x="576" y="0"/>
                </a:cubicBezTo>
              </a:path>
            </a:pathLst>
          </a:custGeom>
          <a:noFill/>
          <a:ln w="57150" cmpd="sng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47157" name="Freeform 53"/>
          <p:cNvSpPr>
            <a:spLocks/>
          </p:cNvSpPr>
          <p:nvPr/>
        </p:nvSpPr>
        <p:spPr bwMode="auto">
          <a:xfrm>
            <a:off x="4419600" y="3886200"/>
            <a:ext cx="457200" cy="1066800"/>
          </a:xfrm>
          <a:custGeom>
            <a:avLst/>
            <a:gdLst/>
            <a:ahLst/>
            <a:cxnLst>
              <a:cxn ang="0">
                <a:pos x="0" y="1872"/>
              </a:cxn>
              <a:cxn ang="0">
                <a:pos x="288" y="1200"/>
              </a:cxn>
              <a:cxn ang="0">
                <a:pos x="576" y="0"/>
              </a:cxn>
            </a:cxnLst>
            <a:rect l="0" t="0" r="r" b="b"/>
            <a:pathLst>
              <a:path w="576" h="1872">
                <a:moveTo>
                  <a:pt x="0" y="1872"/>
                </a:moveTo>
                <a:cubicBezTo>
                  <a:pt x="96" y="1692"/>
                  <a:pt x="192" y="1512"/>
                  <a:pt x="288" y="1200"/>
                </a:cubicBezTo>
                <a:cubicBezTo>
                  <a:pt x="384" y="888"/>
                  <a:pt x="528" y="192"/>
                  <a:pt x="576" y="0"/>
                </a:cubicBez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47158" name="Freeform 54"/>
          <p:cNvSpPr>
            <a:spLocks/>
          </p:cNvSpPr>
          <p:nvPr/>
        </p:nvSpPr>
        <p:spPr bwMode="auto">
          <a:xfrm flipH="1">
            <a:off x="4876800" y="1905000"/>
            <a:ext cx="457200" cy="1981200"/>
          </a:xfrm>
          <a:custGeom>
            <a:avLst/>
            <a:gdLst/>
            <a:ahLst/>
            <a:cxnLst>
              <a:cxn ang="0">
                <a:pos x="288" y="1248"/>
              </a:cxn>
              <a:cxn ang="0">
                <a:pos x="192" y="864"/>
              </a:cxn>
              <a:cxn ang="0">
                <a:pos x="0" y="0"/>
              </a:cxn>
            </a:cxnLst>
            <a:rect l="0" t="0" r="r" b="b"/>
            <a:pathLst>
              <a:path w="288" h="1248">
                <a:moveTo>
                  <a:pt x="288" y="1248"/>
                </a:moveTo>
                <a:cubicBezTo>
                  <a:pt x="264" y="1160"/>
                  <a:pt x="240" y="1072"/>
                  <a:pt x="192" y="864"/>
                </a:cubicBezTo>
                <a:cubicBezTo>
                  <a:pt x="144" y="656"/>
                  <a:pt x="32" y="144"/>
                  <a:pt x="0" y="0"/>
                </a:cubicBezTo>
              </a:path>
            </a:pathLst>
          </a:custGeom>
          <a:noFill/>
          <a:ln w="57150" cmpd="sng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2286000" cy="762000"/>
          </a:xfrm>
        </p:spPr>
        <p:txBody>
          <a:bodyPr>
            <a:normAutofit/>
          </a:bodyPr>
          <a:lstStyle/>
          <a:p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Пример:</a:t>
            </a:r>
            <a:r>
              <a:rPr lang="ru-RU" sz="4000" dirty="0"/>
              <a:t> </a:t>
            </a:r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2590800" y="548679"/>
          <a:ext cx="4285456" cy="648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2" name="Формула" r:id="rId3" imgW="1015920" imgH="279360" progId="Equation.3">
                  <p:embed/>
                </p:oleObj>
              </mc:Choice>
              <mc:Fallback>
                <p:oleObj name="Формула" r:id="rId3" imgW="1015920" imgH="2793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48679"/>
                        <a:ext cx="4285456" cy="6480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9" name="Line 5"/>
          <p:cNvSpPr>
            <a:spLocks noChangeShapeType="1"/>
          </p:cNvSpPr>
          <p:nvPr/>
        </p:nvSpPr>
        <p:spPr bwMode="auto">
          <a:xfrm>
            <a:off x="4419600" y="1447800"/>
            <a:ext cx="0" cy="464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>
            <a:off x="1447800" y="3886200"/>
            <a:ext cx="579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4495800" y="1295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у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7315200" y="3733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 err="1"/>
              <a:t>х</a:t>
            </a:r>
            <a:endParaRPr lang="ru-RU" dirty="0"/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4211960" y="3717032"/>
            <a:ext cx="228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0</a:t>
            </a:r>
          </a:p>
        </p:txBody>
      </p:sp>
      <p:sp>
        <p:nvSpPr>
          <p:cNvPr id="47114" name="Line 10"/>
          <p:cNvSpPr>
            <a:spLocks noChangeShapeType="1"/>
          </p:cNvSpPr>
          <p:nvPr/>
        </p:nvSpPr>
        <p:spPr bwMode="auto">
          <a:xfrm>
            <a:off x="48768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>
            <a:off x="39624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>
            <a:off x="4343400" y="3505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>
            <a:off x="4343400" y="4191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8" name="Line 14"/>
          <p:cNvSpPr>
            <a:spLocks noChangeShapeType="1"/>
          </p:cNvSpPr>
          <p:nvPr/>
        </p:nvSpPr>
        <p:spPr bwMode="auto">
          <a:xfrm>
            <a:off x="4343400" y="3124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>
            <a:off x="4343400" y="274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20" name="Line 16"/>
          <p:cNvSpPr>
            <a:spLocks noChangeShapeType="1"/>
          </p:cNvSpPr>
          <p:nvPr/>
        </p:nvSpPr>
        <p:spPr bwMode="auto">
          <a:xfrm>
            <a:off x="4343400" y="4572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21" name="Line 17"/>
          <p:cNvSpPr>
            <a:spLocks noChangeShapeType="1"/>
          </p:cNvSpPr>
          <p:nvPr/>
        </p:nvSpPr>
        <p:spPr bwMode="auto">
          <a:xfrm>
            <a:off x="4343400" y="4953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22" name="Line 18"/>
          <p:cNvSpPr>
            <a:spLocks noChangeShapeType="1"/>
          </p:cNvSpPr>
          <p:nvPr/>
        </p:nvSpPr>
        <p:spPr bwMode="auto">
          <a:xfrm>
            <a:off x="4343400" y="5334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23" name="Text Box 19"/>
          <p:cNvSpPr txBox="1">
            <a:spLocks noChangeArrowheads="1"/>
          </p:cNvSpPr>
          <p:nvPr/>
        </p:nvSpPr>
        <p:spPr bwMode="auto">
          <a:xfrm>
            <a:off x="4724400" y="4038600"/>
            <a:ext cx="228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1</a:t>
            </a:r>
          </a:p>
        </p:txBody>
      </p:sp>
      <p:sp>
        <p:nvSpPr>
          <p:cNvPr id="47124" name="Text Box 20"/>
          <p:cNvSpPr txBox="1">
            <a:spLocks noChangeArrowheads="1"/>
          </p:cNvSpPr>
          <p:nvPr/>
        </p:nvSpPr>
        <p:spPr bwMode="auto">
          <a:xfrm>
            <a:off x="3810000" y="4038600"/>
            <a:ext cx="3048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-1</a:t>
            </a:r>
          </a:p>
        </p:txBody>
      </p:sp>
      <p:sp>
        <p:nvSpPr>
          <p:cNvPr id="47125" name="Text Box 21"/>
          <p:cNvSpPr txBox="1">
            <a:spLocks noChangeArrowheads="1"/>
          </p:cNvSpPr>
          <p:nvPr/>
        </p:nvSpPr>
        <p:spPr bwMode="auto">
          <a:xfrm>
            <a:off x="4572000" y="2667000"/>
            <a:ext cx="228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3</a:t>
            </a:r>
          </a:p>
        </p:txBody>
      </p:sp>
      <p:sp>
        <p:nvSpPr>
          <p:cNvPr id="47126" name="Text Box 22"/>
          <p:cNvSpPr txBox="1">
            <a:spLocks noChangeArrowheads="1"/>
          </p:cNvSpPr>
          <p:nvPr/>
        </p:nvSpPr>
        <p:spPr bwMode="auto">
          <a:xfrm>
            <a:off x="4572000" y="4876800"/>
            <a:ext cx="381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-3</a:t>
            </a:r>
          </a:p>
        </p:txBody>
      </p:sp>
      <p:sp>
        <p:nvSpPr>
          <p:cNvPr id="47127" name="Text Box 23"/>
          <p:cNvSpPr txBox="1">
            <a:spLocks noChangeArrowheads="1"/>
          </p:cNvSpPr>
          <p:nvPr/>
        </p:nvSpPr>
        <p:spPr bwMode="auto">
          <a:xfrm>
            <a:off x="4495800" y="5257800"/>
            <a:ext cx="381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-4</a:t>
            </a:r>
          </a:p>
        </p:txBody>
      </p:sp>
      <p:sp>
        <p:nvSpPr>
          <p:cNvPr id="47128" name="Line 24"/>
          <p:cNvSpPr>
            <a:spLocks noChangeShapeType="1"/>
          </p:cNvSpPr>
          <p:nvPr/>
        </p:nvSpPr>
        <p:spPr bwMode="auto">
          <a:xfrm>
            <a:off x="3505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29" name="Line 25"/>
          <p:cNvSpPr>
            <a:spLocks noChangeShapeType="1"/>
          </p:cNvSpPr>
          <p:nvPr/>
        </p:nvSpPr>
        <p:spPr bwMode="auto">
          <a:xfrm>
            <a:off x="30480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30" name="Line 26"/>
          <p:cNvSpPr>
            <a:spLocks noChangeShapeType="1"/>
          </p:cNvSpPr>
          <p:nvPr/>
        </p:nvSpPr>
        <p:spPr bwMode="auto">
          <a:xfrm>
            <a:off x="53340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31" name="Line 27"/>
          <p:cNvSpPr>
            <a:spLocks noChangeShapeType="1"/>
          </p:cNvSpPr>
          <p:nvPr/>
        </p:nvSpPr>
        <p:spPr bwMode="auto">
          <a:xfrm>
            <a:off x="5791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32" name="Text Box 28"/>
          <p:cNvSpPr txBox="1">
            <a:spLocks noChangeArrowheads="1"/>
          </p:cNvSpPr>
          <p:nvPr/>
        </p:nvSpPr>
        <p:spPr bwMode="auto">
          <a:xfrm>
            <a:off x="2895600" y="4038600"/>
            <a:ext cx="381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-3</a:t>
            </a:r>
          </a:p>
        </p:txBody>
      </p:sp>
      <p:sp>
        <p:nvSpPr>
          <p:cNvPr id="47133" name="Text Box 29"/>
          <p:cNvSpPr txBox="1">
            <a:spLocks noChangeArrowheads="1"/>
          </p:cNvSpPr>
          <p:nvPr/>
        </p:nvSpPr>
        <p:spPr bwMode="auto">
          <a:xfrm>
            <a:off x="5638800" y="4038600"/>
            <a:ext cx="3810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/>
              <a:t>3</a:t>
            </a:r>
          </a:p>
        </p:txBody>
      </p:sp>
      <p:sp>
        <p:nvSpPr>
          <p:cNvPr id="47140" name="Freeform 36"/>
          <p:cNvSpPr>
            <a:spLocks/>
          </p:cNvSpPr>
          <p:nvPr/>
        </p:nvSpPr>
        <p:spPr bwMode="auto">
          <a:xfrm>
            <a:off x="4419600" y="1981200"/>
            <a:ext cx="1828800" cy="3441700"/>
          </a:xfrm>
          <a:custGeom>
            <a:avLst/>
            <a:gdLst/>
            <a:ahLst/>
            <a:cxnLst>
              <a:cxn ang="0">
                <a:pos x="0" y="1872"/>
              </a:cxn>
              <a:cxn ang="0">
                <a:pos x="192" y="2112"/>
              </a:cxn>
              <a:cxn ang="0">
                <a:pos x="432" y="2016"/>
              </a:cxn>
              <a:cxn ang="0">
                <a:pos x="864" y="1200"/>
              </a:cxn>
              <a:cxn ang="0">
                <a:pos x="1152" y="0"/>
              </a:cxn>
            </a:cxnLst>
            <a:rect l="0" t="0" r="r" b="b"/>
            <a:pathLst>
              <a:path w="1152" h="2168">
                <a:moveTo>
                  <a:pt x="0" y="1872"/>
                </a:moveTo>
                <a:cubicBezTo>
                  <a:pt x="60" y="1980"/>
                  <a:pt x="120" y="2088"/>
                  <a:pt x="192" y="2112"/>
                </a:cubicBezTo>
                <a:cubicBezTo>
                  <a:pt x="264" y="2136"/>
                  <a:pt x="320" y="2168"/>
                  <a:pt x="432" y="2016"/>
                </a:cubicBezTo>
                <a:cubicBezTo>
                  <a:pt x="544" y="1864"/>
                  <a:pt x="744" y="1536"/>
                  <a:pt x="864" y="1200"/>
                </a:cubicBezTo>
                <a:cubicBezTo>
                  <a:pt x="984" y="864"/>
                  <a:pt x="1104" y="200"/>
                  <a:pt x="1152" y="0"/>
                </a:cubicBezTo>
              </a:path>
            </a:pathLst>
          </a:custGeom>
          <a:noFill/>
          <a:ln w="57150" cmpd="sng">
            <a:solidFill>
              <a:schemeClr val="accent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41" name="Freeform 37"/>
          <p:cNvSpPr>
            <a:spLocks/>
          </p:cNvSpPr>
          <p:nvPr/>
        </p:nvSpPr>
        <p:spPr bwMode="auto">
          <a:xfrm flipH="1">
            <a:off x="2590800" y="1981200"/>
            <a:ext cx="1828800" cy="3441700"/>
          </a:xfrm>
          <a:custGeom>
            <a:avLst/>
            <a:gdLst/>
            <a:ahLst/>
            <a:cxnLst>
              <a:cxn ang="0">
                <a:pos x="0" y="1872"/>
              </a:cxn>
              <a:cxn ang="0">
                <a:pos x="192" y="2112"/>
              </a:cxn>
              <a:cxn ang="0">
                <a:pos x="432" y="2016"/>
              </a:cxn>
              <a:cxn ang="0">
                <a:pos x="864" y="1200"/>
              </a:cxn>
              <a:cxn ang="0">
                <a:pos x="1152" y="0"/>
              </a:cxn>
            </a:cxnLst>
            <a:rect l="0" t="0" r="r" b="b"/>
            <a:pathLst>
              <a:path w="1152" h="2168">
                <a:moveTo>
                  <a:pt x="0" y="1872"/>
                </a:moveTo>
                <a:cubicBezTo>
                  <a:pt x="60" y="1980"/>
                  <a:pt x="120" y="2088"/>
                  <a:pt x="192" y="2112"/>
                </a:cubicBezTo>
                <a:cubicBezTo>
                  <a:pt x="264" y="2136"/>
                  <a:pt x="320" y="2168"/>
                  <a:pt x="432" y="2016"/>
                </a:cubicBezTo>
                <a:cubicBezTo>
                  <a:pt x="544" y="1864"/>
                  <a:pt x="744" y="1536"/>
                  <a:pt x="864" y="1200"/>
                </a:cubicBezTo>
                <a:cubicBezTo>
                  <a:pt x="984" y="864"/>
                  <a:pt x="1104" y="200"/>
                  <a:pt x="1152" y="0"/>
                </a:cubicBezTo>
              </a:path>
            </a:pathLst>
          </a:custGeom>
          <a:noFill/>
          <a:ln w="57150" cmpd="sng">
            <a:solidFill>
              <a:srgbClr val="3333FF"/>
            </a:solidFill>
            <a:prstDash val="sys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43" name="Freeform 39"/>
          <p:cNvSpPr>
            <a:spLocks/>
          </p:cNvSpPr>
          <p:nvPr/>
        </p:nvSpPr>
        <p:spPr bwMode="auto">
          <a:xfrm flipH="1">
            <a:off x="3962400" y="3886200"/>
            <a:ext cx="457200" cy="1066800"/>
          </a:xfrm>
          <a:custGeom>
            <a:avLst/>
            <a:gdLst/>
            <a:ahLst/>
            <a:cxnLst>
              <a:cxn ang="0">
                <a:pos x="0" y="1872"/>
              </a:cxn>
              <a:cxn ang="0">
                <a:pos x="288" y="1200"/>
              </a:cxn>
              <a:cxn ang="0">
                <a:pos x="576" y="0"/>
              </a:cxn>
            </a:cxnLst>
            <a:rect l="0" t="0" r="r" b="b"/>
            <a:pathLst>
              <a:path w="576" h="1872">
                <a:moveTo>
                  <a:pt x="0" y="1872"/>
                </a:moveTo>
                <a:cubicBezTo>
                  <a:pt x="96" y="1692"/>
                  <a:pt x="192" y="1512"/>
                  <a:pt x="288" y="1200"/>
                </a:cubicBezTo>
                <a:cubicBezTo>
                  <a:pt x="384" y="888"/>
                  <a:pt x="528" y="192"/>
                  <a:pt x="576" y="0"/>
                </a:cubicBezTo>
              </a:path>
            </a:pathLst>
          </a:custGeom>
          <a:noFill/>
          <a:ln w="57150" cmpd="sng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47" name="Freeform 43"/>
          <p:cNvSpPr>
            <a:spLocks/>
          </p:cNvSpPr>
          <p:nvPr/>
        </p:nvSpPr>
        <p:spPr bwMode="auto">
          <a:xfrm>
            <a:off x="3505200" y="1905000"/>
            <a:ext cx="457200" cy="1981200"/>
          </a:xfrm>
          <a:custGeom>
            <a:avLst/>
            <a:gdLst/>
            <a:ahLst/>
            <a:cxnLst>
              <a:cxn ang="0">
                <a:pos x="288" y="1248"/>
              </a:cxn>
              <a:cxn ang="0">
                <a:pos x="192" y="864"/>
              </a:cxn>
              <a:cxn ang="0">
                <a:pos x="0" y="0"/>
              </a:cxn>
            </a:cxnLst>
            <a:rect l="0" t="0" r="r" b="b"/>
            <a:pathLst>
              <a:path w="288" h="1248">
                <a:moveTo>
                  <a:pt x="288" y="1248"/>
                </a:moveTo>
                <a:cubicBezTo>
                  <a:pt x="264" y="1160"/>
                  <a:pt x="240" y="1072"/>
                  <a:pt x="192" y="864"/>
                </a:cubicBezTo>
                <a:cubicBezTo>
                  <a:pt x="144" y="656"/>
                  <a:pt x="32" y="144"/>
                  <a:pt x="0" y="0"/>
                </a:cubicBezTo>
              </a:path>
            </a:pathLst>
          </a:custGeom>
          <a:noFill/>
          <a:ln w="57150" cmpd="sng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48" name="Freeform 44"/>
          <p:cNvSpPr>
            <a:spLocks/>
          </p:cNvSpPr>
          <p:nvPr/>
        </p:nvSpPr>
        <p:spPr bwMode="auto">
          <a:xfrm flipH="1">
            <a:off x="4876800" y="1905000"/>
            <a:ext cx="457200" cy="1981200"/>
          </a:xfrm>
          <a:custGeom>
            <a:avLst/>
            <a:gdLst/>
            <a:ahLst/>
            <a:cxnLst>
              <a:cxn ang="0">
                <a:pos x="288" y="1248"/>
              </a:cxn>
              <a:cxn ang="0">
                <a:pos x="192" y="864"/>
              </a:cxn>
              <a:cxn ang="0">
                <a:pos x="0" y="0"/>
              </a:cxn>
            </a:cxnLst>
            <a:rect l="0" t="0" r="r" b="b"/>
            <a:pathLst>
              <a:path w="288" h="1248">
                <a:moveTo>
                  <a:pt x="288" y="1248"/>
                </a:moveTo>
                <a:cubicBezTo>
                  <a:pt x="264" y="1160"/>
                  <a:pt x="240" y="1072"/>
                  <a:pt x="192" y="864"/>
                </a:cubicBezTo>
                <a:cubicBezTo>
                  <a:pt x="144" y="656"/>
                  <a:pt x="32" y="144"/>
                  <a:pt x="0" y="0"/>
                </a:cubicBezTo>
              </a:path>
            </a:pathLst>
          </a:custGeom>
          <a:noFill/>
          <a:ln w="57150" cmpd="sng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3962400" y="2819400"/>
            <a:ext cx="914400" cy="1066800"/>
            <a:chOff x="4896" y="768"/>
            <a:chExt cx="576" cy="672"/>
          </a:xfrm>
        </p:grpSpPr>
        <p:sp>
          <p:nvSpPr>
            <p:cNvPr id="47154" name="Freeform 50"/>
            <p:cNvSpPr>
              <a:spLocks/>
            </p:cNvSpPr>
            <p:nvPr/>
          </p:nvSpPr>
          <p:spPr bwMode="auto">
            <a:xfrm flipH="1" flipV="1">
              <a:off x="4896" y="768"/>
              <a:ext cx="288" cy="672"/>
            </a:xfrm>
            <a:custGeom>
              <a:avLst/>
              <a:gdLst/>
              <a:ahLst/>
              <a:cxnLst>
                <a:cxn ang="0">
                  <a:pos x="0" y="1872"/>
                </a:cxn>
                <a:cxn ang="0">
                  <a:pos x="288" y="1200"/>
                </a:cxn>
                <a:cxn ang="0">
                  <a:pos x="576" y="0"/>
                </a:cxn>
              </a:cxnLst>
              <a:rect l="0" t="0" r="r" b="b"/>
              <a:pathLst>
                <a:path w="576" h="1872">
                  <a:moveTo>
                    <a:pt x="0" y="1872"/>
                  </a:moveTo>
                  <a:cubicBezTo>
                    <a:pt x="96" y="1692"/>
                    <a:pt x="192" y="1512"/>
                    <a:pt x="288" y="1200"/>
                  </a:cubicBezTo>
                  <a:cubicBezTo>
                    <a:pt x="384" y="888"/>
                    <a:pt x="528" y="192"/>
                    <a:pt x="576" y="0"/>
                  </a:cubicBezTo>
                </a:path>
              </a:pathLst>
            </a:custGeom>
            <a:noFill/>
            <a:ln w="57150" cmpd="sng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7155" name="Freeform 51"/>
            <p:cNvSpPr>
              <a:spLocks/>
            </p:cNvSpPr>
            <p:nvPr/>
          </p:nvSpPr>
          <p:spPr bwMode="auto">
            <a:xfrm flipV="1">
              <a:off x="5184" y="768"/>
              <a:ext cx="288" cy="672"/>
            </a:xfrm>
            <a:custGeom>
              <a:avLst/>
              <a:gdLst/>
              <a:ahLst/>
              <a:cxnLst>
                <a:cxn ang="0">
                  <a:pos x="0" y="1872"/>
                </a:cxn>
                <a:cxn ang="0">
                  <a:pos x="288" y="1200"/>
                </a:cxn>
                <a:cxn ang="0">
                  <a:pos x="576" y="0"/>
                </a:cxn>
              </a:cxnLst>
              <a:rect l="0" t="0" r="r" b="b"/>
              <a:pathLst>
                <a:path w="576" h="1872">
                  <a:moveTo>
                    <a:pt x="0" y="1872"/>
                  </a:moveTo>
                  <a:cubicBezTo>
                    <a:pt x="96" y="1692"/>
                    <a:pt x="192" y="1512"/>
                    <a:pt x="288" y="1200"/>
                  </a:cubicBezTo>
                  <a:cubicBezTo>
                    <a:pt x="384" y="888"/>
                    <a:pt x="528" y="192"/>
                    <a:pt x="576" y="0"/>
                  </a:cubicBezTo>
                </a:path>
              </a:pathLst>
            </a:custGeom>
            <a:noFill/>
            <a:ln w="57150" cmpd="sng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7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7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7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7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7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7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7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7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47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2000"/>
                                        <p:tgtEl>
                                          <p:spTgt spid="47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20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4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2000" fill="hold"/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20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2000"/>
                                        <p:tgtEl>
                                          <p:spTgt spid="47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42" grpId="0" animBg="1"/>
      <p:bldP spid="47142" grpId="1" animBg="1"/>
      <p:bldP spid="47142" grpId="2" animBg="1"/>
      <p:bldP spid="47142" grpId="3" animBg="1"/>
      <p:bldP spid="47157" grpId="0" animBg="1"/>
      <p:bldP spid="47157" grpId="1" animBg="1"/>
      <p:bldP spid="47158" grpId="0" animBg="1"/>
      <p:bldP spid="47109" grpId="0" animBg="1"/>
      <p:bldP spid="47110" grpId="0" animBg="1"/>
      <p:bldP spid="47111" grpId="0"/>
      <p:bldP spid="47112" grpId="0"/>
      <p:bldP spid="47113" grpId="0"/>
      <p:bldP spid="47114" grpId="0" animBg="1"/>
      <p:bldP spid="47115" grpId="0" animBg="1"/>
      <p:bldP spid="47116" grpId="0" animBg="1"/>
      <p:bldP spid="47117" grpId="0" animBg="1"/>
      <p:bldP spid="47118" grpId="0" animBg="1"/>
      <p:bldP spid="47119" grpId="0" animBg="1"/>
      <p:bldP spid="47120" grpId="0" animBg="1"/>
      <p:bldP spid="47121" grpId="0" animBg="1"/>
      <p:bldP spid="47122" grpId="0" animBg="1"/>
      <p:bldP spid="47123" grpId="0"/>
      <p:bldP spid="47124" grpId="0"/>
      <p:bldP spid="47125" grpId="0"/>
      <p:bldP spid="47126" grpId="0"/>
      <p:bldP spid="47127" grpId="0"/>
      <p:bldP spid="47128" grpId="0" animBg="1"/>
      <p:bldP spid="47129" grpId="0" animBg="1"/>
      <p:bldP spid="47130" grpId="0" animBg="1"/>
      <p:bldP spid="47131" grpId="0" animBg="1"/>
      <p:bldP spid="47132" grpId="0"/>
      <p:bldP spid="47133" grpId="0"/>
      <p:bldP spid="47140" grpId="0" animBg="1"/>
      <p:bldP spid="47140" grpId="1" animBg="1"/>
      <p:bldP spid="47141" grpId="0" animBg="1"/>
      <p:bldP spid="47141" grpId="1" animBg="1"/>
      <p:bldP spid="47143" grpId="0" animBg="1"/>
      <p:bldP spid="47143" grpId="1" animBg="1"/>
      <p:bldP spid="47147" grpId="0" animBg="1"/>
      <p:bldP spid="47148" grpId="0" animBg="1"/>
      <p:bldP spid="47148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536" y="2060848"/>
            <a:ext cx="8460432" cy="19050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Графики кусочно-линейных функций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000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  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График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функции </a:t>
            </a:r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1785918" y="1071546"/>
          <a:ext cx="4991112" cy="669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0" name="Формула" r:id="rId3" imgW="1892160" imgH="253800" progId="Equation.3">
                  <p:embed/>
                </p:oleObj>
              </mc:Choice>
              <mc:Fallback>
                <p:oleObj name="Формула" r:id="rId3" imgW="189216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18" y="1071546"/>
                        <a:ext cx="4991112" cy="66959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0" y="3429000"/>
            <a:ext cx="8820472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1 способ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: на основании определения модуля.</a:t>
            </a:r>
          </a:p>
          <a:p>
            <a:pPr>
              <a:spcBef>
                <a:spcPct val="50000"/>
              </a:spcBef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Точки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x=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x=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разбивают числовую ось на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промежутка.                                                                                                             </a:t>
            </a:r>
          </a:p>
        </p:txBody>
      </p:sp>
      <p:graphicFrame>
        <p:nvGraphicFramePr>
          <p:cNvPr id="48134" name="Object 6"/>
          <p:cNvGraphicFramePr>
            <a:graphicFrameLocks noChangeAspect="1"/>
          </p:cNvGraphicFramePr>
          <p:nvPr/>
        </p:nvGraphicFramePr>
        <p:xfrm>
          <a:off x="2195736" y="3068960"/>
          <a:ext cx="3456384" cy="506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1" name="Формула" r:id="rId5" imgW="1041120" imgH="253800" progId="Equation.3">
                  <p:embed/>
                </p:oleObj>
              </mc:Choice>
              <mc:Fallback>
                <p:oleObj name="Формула" r:id="rId5" imgW="1041120" imgH="253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068960"/>
                        <a:ext cx="3456384" cy="5061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533400" y="4572000"/>
            <a:ext cx="7620000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x ≤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y=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1-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x+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,           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y=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en-US" sz="26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≤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≤3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y=x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-1+3-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,                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y =2</a:t>
            </a:r>
            <a:endParaRPr lang="en-US" sz="2600" i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x&gt;3 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       y=x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+x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,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y =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2x-4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467544" y="1700808"/>
            <a:ext cx="82089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Графиком непрерывной кусочно-линейной функцией является ломаная линия с двумя бесконечными крайними звеньями</a:t>
            </a:r>
            <a:r>
              <a:rPr lang="ru-RU" sz="26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/>
              <a:t>  </a:t>
            </a:r>
            <a:endParaRPr lang="ru-RU" sz="2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Line 4"/>
          <p:cNvSpPr>
            <a:spLocks noChangeShapeType="1"/>
          </p:cNvSpPr>
          <p:nvPr/>
        </p:nvSpPr>
        <p:spPr bwMode="auto">
          <a:xfrm flipV="1">
            <a:off x="4267200" y="19812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7" name="Line 5"/>
          <p:cNvSpPr>
            <a:spLocks noChangeShapeType="1"/>
          </p:cNvSpPr>
          <p:nvPr/>
        </p:nvSpPr>
        <p:spPr bwMode="auto">
          <a:xfrm>
            <a:off x="2286000" y="35052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8" name="Line 6"/>
          <p:cNvSpPr>
            <a:spLocks noChangeShapeType="1"/>
          </p:cNvSpPr>
          <p:nvPr/>
        </p:nvSpPr>
        <p:spPr bwMode="auto">
          <a:xfrm>
            <a:off x="4038600" y="3429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59" name="Line 7"/>
          <p:cNvSpPr>
            <a:spLocks noChangeShapeType="1"/>
          </p:cNvSpPr>
          <p:nvPr/>
        </p:nvSpPr>
        <p:spPr bwMode="auto">
          <a:xfrm>
            <a:off x="3733800" y="3429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0" name="Line 8"/>
          <p:cNvSpPr>
            <a:spLocks noChangeShapeType="1"/>
          </p:cNvSpPr>
          <p:nvPr/>
        </p:nvSpPr>
        <p:spPr bwMode="auto">
          <a:xfrm>
            <a:off x="4495800" y="3429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1" name="Line 9"/>
          <p:cNvSpPr>
            <a:spLocks noChangeShapeType="1"/>
          </p:cNvSpPr>
          <p:nvPr/>
        </p:nvSpPr>
        <p:spPr bwMode="auto">
          <a:xfrm>
            <a:off x="4800600" y="3429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2" name="Line 10"/>
          <p:cNvSpPr>
            <a:spLocks noChangeShapeType="1"/>
          </p:cNvSpPr>
          <p:nvPr/>
        </p:nvSpPr>
        <p:spPr bwMode="auto">
          <a:xfrm>
            <a:off x="5029200" y="3429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3" name="Line 11"/>
          <p:cNvSpPr>
            <a:spLocks noChangeShapeType="1"/>
          </p:cNvSpPr>
          <p:nvPr/>
        </p:nvSpPr>
        <p:spPr bwMode="auto">
          <a:xfrm>
            <a:off x="3505200" y="3429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4" name="Line 12"/>
          <p:cNvSpPr>
            <a:spLocks noChangeShapeType="1"/>
          </p:cNvSpPr>
          <p:nvPr/>
        </p:nvSpPr>
        <p:spPr bwMode="auto">
          <a:xfrm>
            <a:off x="4191000" y="3276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>
            <a:off x="4191000" y="3048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>
            <a:off x="4191000" y="2819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7" name="Line 15"/>
          <p:cNvSpPr>
            <a:spLocks noChangeShapeType="1"/>
          </p:cNvSpPr>
          <p:nvPr/>
        </p:nvSpPr>
        <p:spPr bwMode="auto">
          <a:xfrm>
            <a:off x="4191000" y="2590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8" name="Line 16"/>
          <p:cNvSpPr>
            <a:spLocks noChangeShapeType="1"/>
          </p:cNvSpPr>
          <p:nvPr/>
        </p:nvSpPr>
        <p:spPr bwMode="auto">
          <a:xfrm>
            <a:off x="4191000" y="3733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9" name="Line 17"/>
          <p:cNvSpPr>
            <a:spLocks noChangeShapeType="1"/>
          </p:cNvSpPr>
          <p:nvPr/>
        </p:nvSpPr>
        <p:spPr bwMode="auto">
          <a:xfrm>
            <a:off x="4191000" y="3962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0" name="Line 18"/>
          <p:cNvSpPr>
            <a:spLocks noChangeShapeType="1"/>
          </p:cNvSpPr>
          <p:nvPr/>
        </p:nvSpPr>
        <p:spPr bwMode="auto">
          <a:xfrm>
            <a:off x="4191000" y="4191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1" name="Line 19"/>
          <p:cNvSpPr>
            <a:spLocks noChangeShapeType="1"/>
          </p:cNvSpPr>
          <p:nvPr/>
        </p:nvSpPr>
        <p:spPr bwMode="auto">
          <a:xfrm>
            <a:off x="4191000" y="4419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72" name="Text Box 20"/>
          <p:cNvSpPr txBox="1">
            <a:spLocks noChangeArrowheads="1"/>
          </p:cNvSpPr>
          <p:nvPr/>
        </p:nvSpPr>
        <p:spPr bwMode="auto">
          <a:xfrm>
            <a:off x="3810000" y="3581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-1</a:t>
            </a:r>
            <a:endParaRPr lang="ru-RU"/>
          </a:p>
        </p:txBody>
      </p:sp>
      <p:sp>
        <p:nvSpPr>
          <p:cNvPr id="49174" name="Text Box 22"/>
          <p:cNvSpPr txBox="1">
            <a:spLocks noChangeArrowheads="1"/>
          </p:cNvSpPr>
          <p:nvPr/>
        </p:nvSpPr>
        <p:spPr bwMode="auto">
          <a:xfrm>
            <a:off x="4343400" y="3124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  <a:endParaRPr lang="ru-RU"/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4876800" y="35814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3</a:t>
            </a:r>
            <a:endParaRPr lang="ru-RU" sz="1600"/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 flipH="1">
            <a:off x="3810000" y="24384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  <a:endParaRPr lang="ru-RU"/>
          </a:p>
        </p:txBody>
      </p:sp>
      <p:sp>
        <p:nvSpPr>
          <p:cNvPr id="49177" name="Text Box 25"/>
          <p:cNvSpPr txBox="1">
            <a:spLocks noChangeArrowheads="1"/>
          </p:cNvSpPr>
          <p:nvPr/>
        </p:nvSpPr>
        <p:spPr bwMode="auto">
          <a:xfrm>
            <a:off x="3810000" y="2819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  <a:endParaRPr lang="ru-RU"/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4343400" y="1981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</a:t>
            </a:r>
            <a:endParaRPr lang="ru-RU"/>
          </a:p>
        </p:txBody>
      </p: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6477000" y="3581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  <a:endParaRPr lang="ru-RU"/>
          </a:p>
        </p:txBody>
      </p:sp>
      <p:sp>
        <p:nvSpPr>
          <p:cNvPr id="49180" name="Line 28"/>
          <p:cNvSpPr>
            <a:spLocks noChangeShapeType="1"/>
          </p:cNvSpPr>
          <p:nvPr/>
        </p:nvSpPr>
        <p:spPr bwMode="auto">
          <a:xfrm>
            <a:off x="6324600" y="3505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1" name="Line 29"/>
          <p:cNvSpPr>
            <a:spLocks noChangeShapeType="1"/>
          </p:cNvSpPr>
          <p:nvPr/>
        </p:nvSpPr>
        <p:spPr bwMode="auto">
          <a:xfrm flipV="1">
            <a:off x="4267200" y="1905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2" name="Line 30"/>
          <p:cNvSpPr>
            <a:spLocks noChangeShapeType="1"/>
          </p:cNvSpPr>
          <p:nvPr/>
        </p:nvSpPr>
        <p:spPr bwMode="auto">
          <a:xfrm>
            <a:off x="4495800" y="3048000"/>
            <a:ext cx="5334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3" name="Line 31"/>
          <p:cNvSpPr>
            <a:spLocks noChangeShapeType="1"/>
          </p:cNvSpPr>
          <p:nvPr/>
        </p:nvSpPr>
        <p:spPr bwMode="auto">
          <a:xfrm flipV="1">
            <a:off x="5029200" y="1676400"/>
            <a:ext cx="609600" cy="1371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84" name="Line 32"/>
          <p:cNvSpPr>
            <a:spLocks noChangeShapeType="1"/>
          </p:cNvSpPr>
          <p:nvPr/>
        </p:nvSpPr>
        <p:spPr bwMode="auto">
          <a:xfrm flipH="1" flipV="1">
            <a:off x="3886200" y="1676400"/>
            <a:ext cx="609600" cy="1371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 способ :Метод </a:t>
            </a: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вершин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Алгоритм: 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Находим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нули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подмодульных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выражений.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.Составим таблицу, в которой кроме этих нулей записывается по одному целому значению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слева и справа от них.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Наносим эти точки на координатной плоскости  и соединяем последовательно, точки перелома и есть вершины ломаной.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Line 4"/>
          <p:cNvSpPr>
            <a:spLocks noChangeShapeType="1"/>
          </p:cNvSpPr>
          <p:nvPr/>
        </p:nvSpPr>
        <p:spPr bwMode="auto">
          <a:xfrm flipV="1">
            <a:off x="4267200" y="990600"/>
            <a:ext cx="0" cy="274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1" name="Line 5"/>
          <p:cNvSpPr>
            <a:spLocks noChangeShapeType="1"/>
          </p:cNvSpPr>
          <p:nvPr/>
        </p:nvSpPr>
        <p:spPr bwMode="auto">
          <a:xfrm>
            <a:off x="40386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2" name="Line 6"/>
          <p:cNvSpPr>
            <a:spLocks noChangeShapeType="1"/>
          </p:cNvSpPr>
          <p:nvPr/>
        </p:nvSpPr>
        <p:spPr bwMode="auto">
          <a:xfrm>
            <a:off x="37338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44958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8006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5029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3505200" y="2438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4191000" y="2286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4191000" y="2057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89" name="Line 13"/>
          <p:cNvSpPr>
            <a:spLocks noChangeShapeType="1"/>
          </p:cNvSpPr>
          <p:nvPr/>
        </p:nvSpPr>
        <p:spPr bwMode="auto">
          <a:xfrm>
            <a:off x="4191000" y="1828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90" name="Line 14"/>
          <p:cNvSpPr>
            <a:spLocks noChangeShapeType="1"/>
          </p:cNvSpPr>
          <p:nvPr/>
        </p:nvSpPr>
        <p:spPr bwMode="auto">
          <a:xfrm>
            <a:off x="4191000" y="1600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91" name="Line 15"/>
          <p:cNvSpPr>
            <a:spLocks noChangeShapeType="1"/>
          </p:cNvSpPr>
          <p:nvPr/>
        </p:nvSpPr>
        <p:spPr bwMode="auto">
          <a:xfrm>
            <a:off x="4191000" y="2743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92" name="Line 16"/>
          <p:cNvSpPr>
            <a:spLocks noChangeShapeType="1"/>
          </p:cNvSpPr>
          <p:nvPr/>
        </p:nvSpPr>
        <p:spPr bwMode="auto">
          <a:xfrm>
            <a:off x="4191000" y="2971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93" name="Line 17"/>
          <p:cNvSpPr>
            <a:spLocks noChangeShapeType="1"/>
          </p:cNvSpPr>
          <p:nvPr/>
        </p:nvSpPr>
        <p:spPr bwMode="auto">
          <a:xfrm>
            <a:off x="4191000" y="32004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94" name="Line 18"/>
          <p:cNvSpPr>
            <a:spLocks noChangeShapeType="1"/>
          </p:cNvSpPr>
          <p:nvPr/>
        </p:nvSpPr>
        <p:spPr bwMode="auto">
          <a:xfrm>
            <a:off x="41910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195" name="Text Box 19"/>
          <p:cNvSpPr txBox="1">
            <a:spLocks noChangeArrowheads="1"/>
          </p:cNvSpPr>
          <p:nvPr/>
        </p:nvSpPr>
        <p:spPr bwMode="auto">
          <a:xfrm>
            <a:off x="3810000" y="2590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-1</a:t>
            </a:r>
            <a:endParaRPr lang="ru-RU"/>
          </a:p>
        </p:txBody>
      </p:sp>
      <p:sp>
        <p:nvSpPr>
          <p:cNvPr id="50197" name="Text Box 21"/>
          <p:cNvSpPr txBox="1">
            <a:spLocks noChangeArrowheads="1"/>
          </p:cNvSpPr>
          <p:nvPr/>
        </p:nvSpPr>
        <p:spPr bwMode="auto">
          <a:xfrm>
            <a:off x="4876800" y="25908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3</a:t>
            </a:r>
            <a:endParaRPr lang="ru-RU" sz="1600"/>
          </a:p>
        </p:txBody>
      </p:sp>
      <p:sp>
        <p:nvSpPr>
          <p:cNvPr id="50198" name="Text Box 22"/>
          <p:cNvSpPr txBox="1">
            <a:spLocks noChangeArrowheads="1"/>
          </p:cNvSpPr>
          <p:nvPr/>
        </p:nvSpPr>
        <p:spPr bwMode="auto">
          <a:xfrm flipH="1">
            <a:off x="3810000" y="14478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  <a:endParaRPr lang="ru-RU"/>
          </a:p>
        </p:txBody>
      </p:sp>
      <p:sp>
        <p:nvSpPr>
          <p:cNvPr id="50199" name="Text Box 23"/>
          <p:cNvSpPr txBox="1">
            <a:spLocks noChangeArrowheads="1"/>
          </p:cNvSpPr>
          <p:nvPr/>
        </p:nvSpPr>
        <p:spPr bwMode="auto">
          <a:xfrm>
            <a:off x="3810000" y="18288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  <a:endParaRPr lang="ru-RU"/>
          </a:p>
        </p:txBody>
      </p:sp>
      <p:sp>
        <p:nvSpPr>
          <p:cNvPr id="50200" name="Text Box 24"/>
          <p:cNvSpPr txBox="1">
            <a:spLocks noChangeArrowheads="1"/>
          </p:cNvSpPr>
          <p:nvPr/>
        </p:nvSpPr>
        <p:spPr bwMode="auto">
          <a:xfrm>
            <a:off x="4343400" y="9906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</a:t>
            </a:r>
            <a:endParaRPr lang="ru-RU"/>
          </a:p>
        </p:txBody>
      </p:sp>
      <p:sp>
        <p:nvSpPr>
          <p:cNvPr id="50201" name="Text Box 25"/>
          <p:cNvSpPr txBox="1">
            <a:spLocks noChangeArrowheads="1"/>
          </p:cNvSpPr>
          <p:nvPr/>
        </p:nvSpPr>
        <p:spPr bwMode="auto">
          <a:xfrm>
            <a:off x="6477000" y="25908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  <a:endParaRPr lang="ru-RU"/>
          </a:p>
        </p:txBody>
      </p:sp>
      <p:sp>
        <p:nvSpPr>
          <p:cNvPr id="50202" name="Line 26"/>
          <p:cNvSpPr>
            <a:spLocks noChangeShapeType="1"/>
          </p:cNvSpPr>
          <p:nvPr/>
        </p:nvSpPr>
        <p:spPr bwMode="auto">
          <a:xfrm>
            <a:off x="6324600" y="2514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04" name="Line 28"/>
          <p:cNvSpPr>
            <a:spLocks noChangeShapeType="1"/>
          </p:cNvSpPr>
          <p:nvPr/>
        </p:nvSpPr>
        <p:spPr bwMode="auto">
          <a:xfrm flipH="1">
            <a:off x="2209800" y="25146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50206" name="Object 30"/>
          <p:cNvGraphicFramePr>
            <a:graphicFrameLocks noChangeAspect="1"/>
          </p:cNvGraphicFramePr>
          <p:nvPr/>
        </p:nvGraphicFramePr>
        <p:xfrm>
          <a:off x="609600" y="685800"/>
          <a:ext cx="2133600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4" name="Формула" r:id="rId3" imgW="850680" imgH="253800" progId="Equation.3">
                  <p:embed/>
                </p:oleObj>
              </mc:Choice>
              <mc:Fallback>
                <p:oleObj name="Формула" r:id="rId3" imgW="850680" imgH="2538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685800"/>
                        <a:ext cx="2133600" cy="636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31" name="Group 55"/>
          <p:cNvGraphicFramePr>
            <a:graphicFrameLocks noGrp="1"/>
          </p:cNvGraphicFramePr>
          <p:nvPr/>
        </p:nvGraphicFramePr>
        <p:xfrm>
          <a:off x="5562600" y="838200"/>
          <a:ext cx="2590800" cy="1036320"/>
        </p:xfrm>
        <a:graphic>
          <a:graphicData uri="http://schemas.openxmlformats.org/drawingml/2006/table">
            <a:tbl>
              <a:tblPr/>
              <a:tblGrid>
                <a:gridCol w="517525"/>
                <a:gridCol w="519113"/>
                <a:gridCol w="517525"/>
                <a:gridCol w="519112"/>
                <a:gridCol w="517525"/>
              </a:tblGrid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234" name="Line 58"/>
          <p:cNvSpPr>
            <a:spLocks noChangeShapeType="1"/>
          </p:cNvSpPr>
          <p:nvPr/>
        </p:nvSpPr>
        <p:spPr bwMode="auto">
          <a:xfrm flipH="1">
            <a:off x="2438400" y="2743200"/>
            <a:ext cx="16002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37" name="Line 61"/>
          <p:cNvSpPr>
            <a:spLocks noChangeShapeType="1"/>
          </p:cNvSpPr>
          <p:nvPr/>
        </p:nvSpPr>
        <p:spPr bwMode="auto">
          <a:xfrm flipV="1">
            <a:off x="4038600" y="2286000"/>
            <a:ext cx="457200" cy="4572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38" name="Line 62"/>
          <p:cNvSpPr>
            <a:spLocks noChangeShapeType="1"/>
          </p:cNvSpPr>
          <p:nvPr/>
        </p:nvSpPr>
        <p:spPr bwMode="auto">
          <a:xfrm>
            <a:off x="4495800" y="2286000"/>
            <a:ext cx="17526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50240" name="Group 64"/>
          <p:cNvGraphicFramePr>
            <a:graphicFrameLocks noGrp="1"/>
          </p:cNvGraphicFramePr>
          <p:nvPr/>
        </p:nvGraphicFramePr>
        <p:xfrm>
          <a:off x="5638800" y="3886200"/>
          <a:ext cx="2590800" cy="1036320"/>
        </p:xfrm>
        <a:graphic>
          <a:graphicData uri="http://schemas.openxmlformats.org/drawingml/2006/table">
            <a:tbl>
              <a:tblPr/>
              <a:tblGrid>
                <a:gridCol w="517525"/>
                <a:gridCol w="519113"/>
                <a:gridCol w="517525"/>
                <a:gridCol w="519112"/>
                <a:gridCol w="517525"/>
              </a:tblGrid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0260" name="Line 84"/>
          <p:cNvSpPr>
            <a:spLocks noChangeShapeType="1"/>
          </p:cNvSpPr>
          <p:nvPr/>
        </p:nvSpPr>
        <p:spPr bwMode="auto">
          <a:xfrm>
            <a:off x="1066800" y="51054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61" name="Line 85"/>
          <p:cNvSpPr>
            <a:spLocks noChangeShapeType="1"/>
          </p:cNvSpPr>
          <p:nvPr/>
        </p:nvSpPr>
        <p:spPr bwMode="auto">
          <a:xfrm>
            <a:off x="28194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62" name="Line 86"/>
          <p:cNvSpPr>
            <a:spLocks noChangeShapeType="1"/>
          </p:cNvSpPr>
          <p:nvPr/>
        </p:nvSpPr>
        <p:spPr bwMode="auto">
          <a:xfrm>
            <a:off x="25908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63" name="Line 87"/>
          <p:cNvSpPr>
            <a:spLocks noChangeShapeType="1"/>
          </p:cNvSpPr>
          <p:nvPr/>
        </p:nvSpPr>
        <p:spPr bwMode="auto">
          <a:xfrm>
            <a:off x="32766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64" name="Line 88"/>
          <p:cNvSpPr>
            <a:spLocks noChangeShapeType="1"/>
          </p:cNvSpPr>
          <p:nvPr/>
        </p:nvSpPr>
        <p:spPr bwMode="auto">
          <a:xfrm>
            <a:off x="35814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65" name="Line 89"/>
          <p:cNvSpPr>
            <a:spLocks noChangeShapeType="1"/>
          </p:cNvSpPr>
          <p:nvPr/>
        </p:nvSpPr>
        <p:spPr bwMode="auto">
          <a:xfrm>
            <a:off x="38100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66" name="Line 90"/>
          <p:cNvSpPr>
            <a:spLocks noChangeShapeType="1"/>
          </p:cNvSpPr>
          <p:nvPr/>
        </p:nvSpPr>
        <p:spPr bwMode="auto">
          <a:xfrm>
            <a:off x="2286000" y="5029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67" name="Line 91"/>
          <p:cNvSpPr>
            <a:spLocks noChangeShapeType="1"/>
          </p:cNvSpPr>
          <p:nvPr/>
        </p:nvSpPr>
        <p:spPr bwMode="auto">
          <a:xfrm>
            <a:off x="2971800" y="4876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68" name="Line 92"/>
          <p:cNvSpPr>
            <a:spLocks noChangeShapeType="1"/>
          </p:cNvSpPr>
          <p:nvPr/>
        </p:nvSpPr>
        <p:spPr bwMode="auto">
          <a:xfrm>
            <a:off x="2971800" y="4648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69" name="Line 93"/>
          <p:cNvSpPr>
            <a:spLocks noChangeShapeType="1"/>
          </p:cNvSpPr>
          <p:nvPr/>
        </p:nvSpPr>
        <p:spPr bwMode="auto">
          <a:xfrm>
            <a:off x="2971800" y="4419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70" name="Line 94"/>
          <p:cNvSpPr>
            <a:spLocks noChangeShapeType="1"/>
          </p:cNvSpPr>
          <p:nvPr/>
        </p:nvSpPr>
        <p:spPr bwMode="auto">
          <a:xfrm>
            <a:off x="2971800" y="4191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71" name="Line 95"/>
          <p:cNvSpPr>
            <a:spLocks noChangeShapeType="1"/>
          </p:cNvSpPr>
          <p:nvPr/>
        </p:nvSpPr>
        <p:spPr bwMode="auto">
          <a:xfrm>
            <a:off x="2971800" y="5334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72" name="Line 96"/>
          <p:cNvSpPr>
            <a:spLocks noChangeShapeType="1"/>
          </p:cNvSpPr>
          <p:nvPr/>
        </p:nvSpPr>
        <p:spPr bwMode="auto">
          <a:xfrm>
            <a:off x="2971800" y="55626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73" name="Line 97"/>
          <p:cNvSpPr>
            <a:spLocks noChangeShapeType="1"/>
          </p:cNvSpPr>
          <p:nvPr/>
        </p:nvSpPr>
        <p:spPr bwMode="auto">
          <a:xfrm>
            <a:off x="2971800" y="5791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74" name="Line 98"/>
          <p:cNvSpPr>
            <a:spLocks noChangeShapeType="1"/>
          </p:cNvSpPr>
          <p:nvPr/>
        </p:nvSpPr>
        <p:spPr bwMode="auto">
          <a:xfrm>
            <a:off x="2971800" y="6019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75" name="Text Box 99"/>
          <p:cNvSpPr txBox="1">
            <a:spLocks noChangeArrowheads="1"/>
          </p:cNvSpPr>
          <p:nvPr/>
        </p:nvSpPr>
        <p:spPr bwMode="auto">
          <a:xfrm>
            <a:off x="2590800" y="5181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-1</a:t>
            </a:r>
            <a:endParaRPr lang="ru-RU"/>
          </a:p>
        </p:txBody>
      </p:sp>
      <p:sp>
        <p:nvSpPr>
          <p:cNvPr id="50276" name="Text Box 100"/>
          <p:cNvSpPr txBox="1">
            <a:spLocks noChangeArrowheads="1"/>
          </p:cNvSpPr>
          <p:nvPr/>
        </p:nvSpPr>
        <p:spPr bwMode="auto">
          <a:xfrm>
            <a:off x="3124200" y="47244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</a:t>
            </a:r>
            <a:endParaRPr lang="ru-RU"/>
          </a:p>
        </p:txBody>
      </p:sp>
      <p:sp>
        <p:nvSpPr>
          <p:cNvPr id="50277" name="Text Box 101"/>
          <p:cNvSpPr txBox="1">
            <a:spLocks noChangeArrowheads="1"/>
          </p:cNvSpPr>
          <p:nvPr/>
        </p:nvSpPr>
        <p:spPr bwMode="auto">
          <a:xfrm>
            <a:off x="3657600" y="51816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3</a:t>
            </a:r>
            <a:endParaRPr lang="ru-RU" sz="1600"/>
          </a:p>
        </p:txBody>
      </p:sp>
      <p:sp>
        <p:nvSpPr>
          <p:cNvPr id="50278" name="Text Box 102"/>
          <p:cNvSpPr txBox="1">
            <a:spLocks noChangeArrowheads="1"/>
          </p:cNvSpPr>
          <p:nvPr/>
        </p:nvSpPr>
        <p:spPr bwMode="auto">
          <a:xfrm flipH="1">
            <a:off x="2590800" y="40386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  <a:endParaRPr lang="ru-RU"/>
          </a:p>
        </p:txBody>
      </p:sp>
      <p:sp>
        <p:nvSpPr>
          <p:cNvPr id="50279" name="Text Box 103"/>
          <p:cNvSpPr txBox="1">
            <a:spLocks noChangeArrowheads="1"/>
          </p:cNvSpPr>
          <p:nvPr/>
        </p:nvSpPr>
        <p:spPr bwMode="auto">
          <a:xfrm>
            <a:off x="2590800" y="44196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  <a:endParaRPr lang="ru-RU"/>
          </a:p>
        </p:txBody>
      </p:sp>
      <p:sp>
        <p:nvSpPr>
          <p:cNvPr id="50280" name="Text Box 104"/>
          <p:cNvSpPr txBox="1">
            <a:spLocks noChangeArrowheads="1"/>
          </p:cNvSpPr>
          <p:nvPr/>
        </p:nvSpPr>
        <p:spPr bwMode="auto">
          <a:xfrm>
            <a:off x="5257800" y="51816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  <a:endParaRPr lang="ru-RU"/>
          </a:p>
        </p:txBody>
      </p:sp>
      <p:sp>
        <p:nvSpPr>
          <p:cNvPr id="50281" name="Line 105"/>
          <p:cNvSpPr>
            <a:spLocks noChangeShapeType="1"/>
          </p:cNvSpPr>
          <p:nvPr/>
        </p:nvSpPr>
        <p:spPr bwMode="auto">
          <a:xfrm>
            <a:off x="5105400" y="5105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83" name="Line 107"/>
          <p:cNvSpPr>
            <a:spLocks noChangeShapeType="1"/>
          </p:cNvSpPr>
          <p:nvPr/>
        </p:nvSpPr>
        <p:spPr bwMode="auto">
          <a:xfrm>
            <a:off x="3048000" y="36576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84" name="Line 108"/>
          <p:cNvSpPr>
            <a:spLocks noChangeShapeType="1"/>
          </p:cNvSpPr>
          <p:nvPr/>
        </p:nvSpPr>
        <p:spPr bwMode="auto">
          <a:xfrm flipV="1">
            <a:off x="3048000" y="3505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85" name="Text Box 109"/>
          <p:cNvSpPr txBox="1">
            <a:spLocks noChangeArrowheads="1"/>
          </p:cNvSpPr>
          <p:nvPr/>
        </p:nvSpPr>
        <p:spPr bwMode="auto">
          <a:xfrm>
            <a:off x="3048000" y="34290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  <p:graphicFrame>
        <p:nvGraphicFramePr>
          <p:cNvPr id="50286" name="Object 110"/>
          <p:cNvGraphicFramePr>
            <a:graphicFrameLocks noChangeAspect="1"/>
          </p:cNvGraphicFramePr>
          <p:nvPr/>
        </p:nvGraphicFramePr>
        <p:xfrm>
          <a:off x="4876800" y="5715000"/>
          <a:ext cx="34417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5" name="Формула" r:id="rId5" imgW="1396800" imgH="253800" progId="Equation.3">
                  <p:embed/>
                </p:oleObj>
              </mc:Choice>
              <mc:Fallback>
                <p:oleObj name="Формула" r:id="rId5" imgW="1396800" imgH="253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715000"/>
                        <a:ext cx="3441700" cy="625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87" name="Line 111"/>
          <p:cNvSpPr>
            <a:spLocks noChangeShapeType="1"/>
          </p:cNvSpPr>
          <p:nvPr/>
        </p:nvSpPr>
        <p:spPr bwMode="auto">
          <a:xfrm>
            <a:off x="2819400" y="5105400"/>
            <a:ext cx="228600" cy="0"/>
          </a:xfrm>
          <a:prstGeom prst="line">
            <a:avLst/>
          </a:prstGeom>
          <a:noFill/>
          <a:ln w="57150">
            <a:solidFill>
              <a:srgbClr val="CC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88" name="Line 112"/>
          <p:cNvSpPr>
            <a:spLocks noChangeShapeType="1"/>
          </p:cNvSpPr>
          <p:nvPr/>
        </p:nvSpPr>
        <p:spPr bwMode="auto">
          <a:xfrm flipH="1">
            <a:off x="3048000" y="4191000"/>
            <a:ext cx="304800" cy="914400"/>
          </a:xfrm>
          <a:prstGeom prst="line">
            <a:avLst/>
          </a:prstGeom>
          <a:noFill/>
          <a:ln w="57150">
            <a:solidFill>
              <a:srgbClr val="CC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90" name="Line 114"/>
          <p:cNvSpPr>
            <a:spLocks noChangeShapeType="1"/>
          </p:cNvSpPr>
          <p:nvPr/>
        </p:nvSpPr>
        <p:spPr bwMode="auto">
          <a:xfrm flipV="1">
            <a:off x="2438400" y="5105400"/>
            <a:ext cx="381000" cy="762000"/>
          </a:xfrm>
          <a:prstGeom prst="line">
            <a:avLst/>
          </a:prstGeom>
          <a:noFill/>
          <a:ln w="57150">
            <a:solidFill>
              <a:srgbClr val="CC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1371600"/>
            <a:ext cx="7851648" cy="169736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pc="150" dirty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График зависимостей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/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График зависимости </a:t>
            </a:r>
            <a:r>
              <a:rPr lang="en-US" sz="4000" i="1" dirty="0">
                <a:latin typeface="Times New Roman" pitchFamily="18" charset="0"/>
                <a:cs typeface="Times New Roman" pitchFamily="18" charset="0"/>
              </a:rPr>
              <a:t>|y|=f(x</a:t>
            </a:r>
            <a:r>
              <a:rPr lang="en-US" dirty="0"/>
              <a:t>)</a:t>
            </a:r>
            <a:endParaRPr lang="ru-RU" dirty="0"/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609600" y="2492896"/>
            <a:ext cx="5638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smtClean="0"/>
              <a:t> </a:t>
            </a:r>
            <a:r>
              <a:rPr lang="en-US" sz="2600" i="1" dirty="0" smtClean="0"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± f(x)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f(x)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≥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67544" y="3501008"/>
            <a:ext cx="7620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Алгоритм построения графиков зависимости.</a:t>
            </a:r>
          </a:p>
          <a:p>
            <a:pPr>
              <a:spcBef>
                <a:spcPct val="50000"/>
              </a:spcBef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Строим график функции у =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) для тех 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из области определения, при которых </a:t>
            </a:r>
            <a:r>
              <a:rPr lang="en-US" sz="26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i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) ≥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0.</a:t>
            </a:r>
          </a:p>
          <a:p>
            <a:pPr>
              <a:spcBef>
                <a:spcPct val="50000"/>
              </a:spcBef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. Отобразим полученную часть графика симметрично оси абсцисс.</a:t>
            </a: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078038" y="1341438"/>
          <a:ext cx="5132387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5" name="Формула" r:id="rId3" imgW="1371600" imgH="457200" progId="Equation.3">
                  <p:embed/>
                </p:oleObj>
              </mc:Choice>
              <mc:Fallback>
                <p:oleObj name="Формула" r:id="rId3" imgW="137160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8038" y="1341438"/>
                        <a:ext cx="5132387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85800"/>
          </a:xfrm>
        </p:spPr>
        <p:txBody>
          <a:bodyPr>
            <a:normAutofit/>
          </a:bodyPr>
          <a:lstStyle/>
          <a:p>
            <a:r>
              <a:rPr lang="ru-RU" sz="4000"/>
              <a:t>Примеры 1 – 2 .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609600" y="16002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685800" y="1524000"/>
            <a:ext cx="2819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|y| = x</a:t>
            </a:r>
            <a:r>
              <a:rPr lang="ru-RU" sz="3200"/>
              <a:t> (х </a:t>
            </a:r>
            <a:r>
              <a:rPr lang="ru-RU" sz="3200">
                <a:cs typeface="Arial" charset="0"/>
              </a:rPr>
              <a:t>≥ 0)</a:t>
            </a:r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1905000" y="23622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3" name="Line 7"/>
          <p:cNvSpPr>
            <a:spLocks noChangeShapeType="1"/>
          </p:cNvSpPr>
          <p:nvPr/>
        </p:nvSpPr>
        <p:spPr bwMode="auto">
          <a:xfrm>
            <a:off x="304800" y="3886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1905000" y="2286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3581400" y="3733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1600200" y="35814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0</a:t>
            </a:r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>
            <a:off x="1828800" y="3505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8" name="Line 12"/>
          <p:cNvSpPr>
            <a:spLocks noChangeShapeType="1"/>
          </p:cNvSpPr>
          <p:nvPr/>
        </p:nvSpPr>
        <p:spPr bwMode="auto">
          <a:xfrm>
            <a:off x="1828800" y="4267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>
            <a:off x="22860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0" name="Line 14"/>
          <p:cNvSpPr>
            <a:spLocks noChangeShapeType="1"/>
          </p:cNvSpPr>
          <p:nvPr/>
        </p:nvSpPr>
        <p:spPr bwMode="auto">
          <a:xfrm>
            <a:off x="15240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1" name="Text Box 15"/>
          <p:cNvSpPr txBox="1">
            <a:spLocks noChangeArrowheads="1"/>
          </p:cNvSpPr>
          <p:nvPr/>
        </p:nvSpPr>
        <p:spPr bwMode="auto">
          <a:xfrm>
            <a:off x="2209800" y="39624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55312" name="Text Box 16"/>
          <p:cNvSpPr txBox="1">
            <a:spLocks noChangeArrowheads="1"/>
          </p:cNvSpPr>
          <p:nvPr/>
        </p:nvSpPr>
        <p:spPr bwMode="auto">
          <a:xfrm>
            <a:off x="1981200" y="34290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55313" name="Text Box 17"/>
          <p:cNvSpPr txBox="1">
            <a:spLocks noChangeArrowheads="1"/>
          </p:cNvSpPr>
          <p:nvPr/>
        </p:nvSpPr>
        <p:spPr bwMode="auto">
          <a:xfrm>
            <a:off x="2057400" y="41910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sp>
        <p:nvSpPr>
          <p:cNvPr id="55314" name="Text Box 18"/>
          <p:cNvSpPr txBox="1">
            <a:spLocks noChangeArrowheads="1"/>
          </p:cNvSpPr>
          <p:nvPr/>
        </p:nvSpPr>
        <p:spPr bwMode="auto">
          <a:xfrm>
            <a:off x="1295400" y="39624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sp>
        <p:nvSpPr>
          <p:cNvPr id="55316" name="Line 20"/>
          <p:cNvSpPr>
            <a:spLocks noChangeShapeType="1"/>
          </p:cNvSpPr>
          <p:nvPr/>
        </p:nvSpPr>
        <p:spPr bwMode="auto">
          <a:xfrm>
            <a:off x="1905000" y="3886200"/>
            <a:ext cx="1295400" cy="1295400"/>
          </a:xfrm>
          <a:prstGeom prst="line">
            <a:avLst/>
          </a:prstGeom>
          <a:noFill/>
          <a:ln w="57150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18" name="Line 22"/>
          <p:cNvSpPr>
            <a:spLocks noChangeShapeType="1"/>
          </p:cNvSpPr>
          <p:nvPr/>
        </p:nvSpPr>
        <p:spPr bwMode="auto">
          <a:xfrm flipV="1">
            <a:off x="1905000" y="2590800"/>
            <a:ext cx="1295400" cy="1295400"/>
          </a:xfrm>
          <a:prstGeom prst="line">
            <a:avLst/>
          </a:prstGeom>
          <a:noFill/>
          <a:ln w="57150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20" name="Text Box 24"/>
          <p:cNvSpPr txBox="1">
            <a:spLocks noChangeArrowheads="1"/>
          </p:cNvSpPr>
          <p:nvPr/>
        </p:nvSpPr>
        <p:spPr bwMode="auto">
          <a:xfrm>
            <a:off x="3962400" y="1447800"/>
            <a:ext cx="518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|y| = x</a:t>
            </a:r>
            <a:r>
              <a:rPr lang="en-US" sz="3200" baseline="30000"/>
              <a:t>2</a:t>
            </a:r>
            <a:r>
              <a:rPr lang="ru-RU" sz="3200"/>
              <a:t> (х</a:t>
            </a:r>
            <a:r>
              <a:rPr lang="en-US" sz="3200"/>
              <a:t> – </a:t>
            </a:r>
            <a:r>
              <a:rPr lang="ru-RU" sz="3200"/>
              <a:t>любое число</a:t>
            </a:r>
            <a:r>
              <a:rPr lang="ru-RU" sz="3200">
                <a:cs typeface="Arial" charset="0"/>
              </a:rPr>
              <a:t>)</a:t>
            </a:r>
          </a:p>
        </p:txBody>
      </p:sp>
      <p:sp>
        <p:nvSpPr>
          <p:cNvPr id="55321" name="Line 25"/>
          <p:cNvSpPr>
            <a:spLocks noChangeShapeType="1"/>
          </p:cNvSpPr>
          <p:nvPr/>
        </p:nvSpPr>
        <p:spPr bwMode="auto">
          <a:xfrm>
            <a:off x="6553200" y="23622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22" name="Line 26"/>
          <p:cNvSpPr>
            <a:spLocks noChangeShapeType="1"/>
          </p:cNvSpPr>
          <p:nvPr/>
        </p:nvSpPr>
        <p:spPr bwMode="auto">
          <a:xfrm>
            <a:off x="4953000" y="38862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23" name="Text Box 27"/>
          <p:cNvSpPr txBox="1">
            <a:spLocks noChangeArrowheads="1"/>
          </p:cNvSpPr>
          <p:nvPr/>
        </p:nvSpPr>
        <p:spPr bwMode="auto">
          <a:xfrm>
            <a:off x="6553200" y="2286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  <p:sp>
        <p:nvSpPr>
          <p:cNvPr id="55324" name="Text Box 28"/>
          <p:cNvSpPr txBox="1">
            <a:spLocks noChangeArrowheads="1"/>
          </p:cNvSpPr>
          <p:nvPr/>
        </p:nvSpPr>
        <p:spPr bwMode="auto">
          <a:xfrm>
            <a:off x="8229600" y="3733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55325" name="Text Box 29"/>
          <p:cNvSpPr txBox="1">
            <a:spLocks noChangeArrowheads="1"/>
          </p:cNvSpPr>
          <p:nvPr/>
        </p:nvSpPr>
        <p:spPr bwMode="auto">
          <a:xfrm>
            <a:off x="6248400" y="35814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0</a:t>
            </a:r>
          </a:p>
        </p:txBody>
      </p:sp>
      <p:sp>
        <p:nvSpPr>
          <p:cNvPr id="55326" name="Line 30"/>
          <p:cNvSpPr>
            <a:spLocks noChangeShapeType="1"/>
          </p:cNvSpPr>
          <p:nvPr/>
        </p:nvSpPr>
        <p:spPr bwMode="auto">
          <a:xfrm>
            <a:off x="6477000" y="3505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27" name="Line 31"/>
          <p:cNvSpPr>
            <a:spLocks noChangeShapeType="1"/>
          </p:cNvSpPr>
          <p:nvPr/>
        </p:nvSpPr>
        <p:spPr bwMode="auto">
          <a:xfrm>
            <a:off x="6477000" y="4267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28" name="Line 32"/>
          <p:cNvSpPr>
            <a:spLocks noChangeShapeType="1"/>
          </p:cNvSpPr>
          <p:nvPr/>
        </p:nvSpPr>
        <p:spPr bwMode="auto">
          <a:xfrm>
            <a:off x="6934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29" name="Line 33"/>
          <p:cNvSpPr>
            <a:spLocks noChangeShapeType="1"/>
          </p:cNvSpPr>
          <p:nvPr/>
        </p:nvSpPr>
        <p:spPr bwMode="auto">
          <a:xfrm>
            <a:off x="6172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30" name="Text Box 34"/>
          <p:cNvSpPr txBox="1">
            <a:spLocks noChangeArrowheads="1"/>
          </p:cNvSpPr>
          <p:nvPr/>
        </p:nvSpPr>
        <p:spPr bwMode="auto">
          <a:xfrm>
            <a:off x="6934200" y="39624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55331" name="Text Box 35"/>
          <p:cNvSpPr txBox="1">
            <a:spLocks noChangeArrowheads="1"/>
          </p:cNvSpPr>
          <p:nvPr/>
        </p:nvSpPr>
        <p:spPr bwMode="auto">
          <a:xfrm>
            <a:off x="6629400" y="33528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55332" name="Text Box 36"/>
          <p:cNvSpPr txBox="1">
            <a:spLocks noChangeArrowheads="1"/>
          </p:cNvSpPr>
          <p:nvPr/>
        </p:nvSpPr>
        <p:spPr bwMode="auto">
          <a:xfrm>
            <a:off x="6705600" y="41910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sp>
        <p:nvSpPr>
          <p:cNvPr id="55333" name="Text Box 37"/>
          <p:cNvSpPr txBox="1">
            <a:spLocks noChangeArrowheads="1"/>
          </p:cNvSpPr>
          <p:nvPr/>
        </p:nvSpPr>
        <p:spPr bwMode="auto">
          <a:xfrm>
            <a:off x="5867400" y="39624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grpSp>
        <p:nvGrpSpPr>
          <p:cNvPr id="2" name="Group 54"/>
          <p:cNvGrpSpPr>
            <a:grpSpLocks/>
          </p:cNvGrpSpPr>
          <p:nvPr/>
        </p:nvGrpSpPr>
        <p:grpSpPr bwMode="auto">
          <a:xfrm>
            <a:off x="5791200" y="2362200"/>
            <a:ext cx="1524000" cy="1549400"/>
            <a:chOff x="3648" y="1488"/>
            <a:chExt cx="960" cy="976"/>
          </a:xfrm>
        </p:grpSpPr>
        <p:sp>
          <p:nvSpPr>
            <p:cNvPr id="55347" name="Freeform 51"/>
            <p:cNvSpPr>
              <a:spLocks/>
            </p:cNvSpPr>
            <p:nvPr/>
          </p:nvSpPr>
          <p:spPr bwMode="auto">
            <a:xfrm>
              <a:off x="3648" y="1488"/>
              <a:ext cx="720" cy="9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816"/>
                </a:cxn>
                <a:cxn ang="0">
                  <a:pos x="528" y="960"/>
                </a:cxn>
                <a:cxn ang="0">
                  <a:pos x="720" y="816"/>
                </a:cxn>
              </a:cxnLst>
              <a:rect l="0" t="0" r="r" b="b"/>
              <a:pathLst>
                <a:path w="720" h="976">
                  <a:moveTo>
                    <a:pt x="0" y="0"/>
                  </a:moveTo>
                  <a:cubicBezTo>
                    <a:pt x="76" y="328"/>
                    <a:pt x="152" y="656"/>
                    <a:pt x="240" y="816"/>
                  </a:cubicBezTo>
                  <a:cubicBezTo>
                    <a:pt x="328" y="976"/>
                    <a:pt x="448" y="960"/>
                    <a:pt x="528" y="960"/>
                  </a:cubicBezTo>
                  <a:cubicBezTo>
                    <a:pt x="608" y="960"/>
                    <a:pt x="664" y="888"/>
                    <a:pt x="720" y="816"/>
                  </a:cubicBezTo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49" name="Freeform 53"/>
            <p:cNvSpPr>
              <a:spLocks/>
            </p:cNvSpPr>
            <p:nvPr/>
          </p:nvSpPr>
          <p:spPr bwMode="auto">
            <a:xfrm flipH="1">
              <a:off x="3888" y="1488"/>
              <a:ext cx="720" cy="9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816"/>
                </a:cxn>
                <a:cxn ang="0">
                  <a:pos x="528" y="960"/>
                </a:cxn>
                <a:cxn ang="0">
                  <a:pos x="720" y="816"/>
                </a:cxn>
              </a:cxnLst>
              <a:rect l="0" t="0" r="r" b="b"/>
              <a:pathLst>
                <a:path w="720" h="976">
                  <a:moveTo>
                    <a:pt x="0" y="0"/>
                  </a:moveTo>
                  <a:cubicBezTo>
                    <a:pt x="76" y="328"/>
                    <a:pt x="152" y="656"/>
                    <a:pt x="240" y="816"/>
                  </a:cubicBezTo>
                  <a:cubicBezTo>
                    <a:pt x="328" y="976"/>
                    <a:pt x="448" y="960"/>
                    <a:pt x="528" y="960"/>
                  </a:cubicBezTo>
                  <a:cubicBezTo>
                    <a:pt x="608" y="960"/>
                    <a:pt x="664" y="888"/>
                    <a:pt x="720" y="816"/>
                  </a:cubicBezTo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55"/>
          <p:cNvGrpSpPr>
            <a:grpSpLocks/>
          </p:cNvGrpSpPr>
          <p:nvPr/>
        </p:nvGrpSpPr>
        <p:grpSpPr bwMode="auto">
          <a:xfrm flipV="1">
            <a:off x="5791200" y="3886200"/>
            <a:ext cx="1524000" cy="1549400"/>
            <a:chOff x="3648" y="1488"/>
            <a:chExt cx="960" cy="976"/>
          </a:xfrm>
        </p:grpSpPr>
        <p:sp>
          <p:nvSpPr>
            <p:cNvPr id="55352" name="Freeform 56"/>
            <p:cNvSpPr>
              <a:spLocks/>
            </p:cNvSpPr>
            <p:nvPr/>
          </p:nvSpPr>
          <p:spPr bwMode="auto">
            <a:xfrm>
              <a:off x="3648" y="1488"/>
              <a:ext cx="720" cy="9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816"/>
                </a:cxn>
                <a:cxn ang="0">
                  <a:pos x="528" y="960"/>
                </a:cxn>
                <a:cxn ang="0">
                  <a:pos x="720" y="816"/>
                </a:cxn>
              </a:cxnLst>
              <a:rect l="0" t="0" r="r" b="b"/>
              <a:pathLst>
                <a:path w="720" h="976">
                  <a:moveTo>
                    <a:pt x="0" y="0"/>
                  </a:moveTo>
                  <a:cubicBezTo>
                    <a:pt x="76" y="328"/>
                    <a:pt x="152" y="656"/>
                    <a:pt x="240" y="816"/>
                  </a:cubicBezTo>
                  <a:cubicBezTo>
                    <a:pt x="328" y="976"/>
                    <a:pt x="448" y="960"/>
                    <a:pt x="528" y="960"/>
                  </a:cubicBezTo>
                  <a:cubicBezTo>
                    <a:pt x="608" y="960"/>
                    <a:pt x="664" y="888"/>
                    <a:pt x="720" y="816"/>
                  </a:cubicBezTo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53" name="Freeform 57"/>
            <p:cNvSpPr>
              <a:spLocks/>
            </p:cNvSpPr>
            <p:nvPr/>
          </p:nvSpPr>
          <p:spPr bwMode="auto">
            <a:xfrm flipH="1">
              <a:off x="3888" y="1488"/>
              <a:ext cx="720" cy="9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0" y="816"/>
                </a:cxn>
                <a:cxn ang="0">
                  <a:pos x="528" y="960"/>
                </a:cxn>
                <a:cxn ang="0">
                  <a:pos x="720" y="816"/>
                </a:cxn>
              </a:cxnLst>
              <a:rect l="0" t="0" r="r" b="b"/>
              <a:pathLst>
                <a:path w="720" h="976">
                  <a:moveTo>
                    <a:pt x="0" y="0"/>
                  </a:moveTo>
                  <a:cubicBezTo>
                    <a:pt x="76" y="328"/>
                    <a:pt x="152" y="656"/>
                    <a:pt x="240" y="816"/>
                  </a:cubicBezTo>
                  <a:cubicBezTo>
                    <a:pt x="328" y="976"/>
                    <a:pt x="448" y="960"/>
                    <a:pt x="528" y="960"/>
                  </a:cubicBezTo>
                  <a:cubicBezTo>
                    <a:pt x="608" y="960"/>
                    <a:pt x="664" y="888"/>
                    <a:pt x="720" y="816"/>
                  </a:cubicBezTo>
                </a:path>
              </a:pathLst>
            </a:custGeom>
            <a:noFill/>
            <a:ln w="38100" cmpd="sng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5354" name="Line 58"/>
          <p:cNvSpPr>
            <a:spLocks noChangeShapeType="1"/>
          </p:cNvSpPr>
          <p:nvPr/>
        </p:nvSpPr>
        <p:spPr bwMode="auto">
          <a:xfrm>
            <a:off x="6477000" y="3505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55" name="Line 59"/>
          <p:cNvSpPr>
            <a:spLocks noChangeShapeType="1"/>
          </p:cNvSpPr>
          <p:nvPr/>
        </p:nvSpPr>
        <p:spPr bwMode="auto">
          <a:xfrm>
            <a:off x="6477000" y="4267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56" name="Line 60"/>
          <p:cNvSpPr>
            <a:spLocks noChangeShapeType="1"/>
          </p:cNvSpPr>
          <p:nvPr/>
        </p:nvSpPr>
        <p:spPr bwMode="auto">
          <a:xfrm>
            <a:off x="6934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357" name="Line 61"/>
          <p:cNvSpPr>
            <a:spLocks noChangeShapeType="1"/>
          </p:cNvSpPr>
          <p:nvPr/>
        </p:nvSpPr>
        <p:spPr bwMode="auto">
          <a:xfrm>
            <a:off x="6172200" y="3810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5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5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5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5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5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5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5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5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5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5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5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55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55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 animBg="1"/>
      <p:bldP spid="55303" grpId="0" animBg="1"/>
      <p:bldP spid="55304" grpId="0"/>
      <p:bldP spid="55305" grpId="0"/>
      <p:bldP spid="55306" grpId="0"/>
      <p:bldP spid="55307" grpId="0" animBg="1"/>
      <p:bldP spid="55308" grpId="0" animBg="1"/>
      <p:bldP spid="55309" grpId="0" animBg="1"/>
      <p:bldP spid="55310" grpId="0" animBg="1"/>
      <p:bldP spid="55311" grpId="0"/>
      <p:bldP spid="55312" grpId="0"/>
      <p:bldP spid="55313" grpId="0"/>
      <p:bldP spid="55314" grpId="0"/>
      <p:bldP spid="55316" grpId="0" animBg="1"/>
      <p:bldP spid="55318" grpId="0" animBg="1"/>
      <p:bldP spid="55321" grpId="0" animBg="1"/>
      <p:bldP spid="55322" grpId="0" animBg="1"/>
      <p:bldP spid="55323" grpId="0"/>
      <p:bldP spid="55324" grpId="0"/>
      <p:bldP spid="55325" grpId="0"/>
      <p:bldP spid="55326" grpId="0" animBg="1"/>
      <p:bldP spid="55327" grpId="0" animBg="1"/>
      <p:bldP spid="55328" grpId="0" animBg="1"/>
      <p:bldP spid="55329" grpId="0" animBg="1"/>
      <p:bldP spid="55330" grpId="0"/>
      <p:bldP spid="55331" grpId="0"/>
      <p:bldP spid="55332" grpId="0"/>
      <p:bldP spid="55333" grpId="0"/>
      <p:bldP spid="55354" grpId="0" animBg="1"/>
      <p:bldP spid="55355" grpId="0" animBg="1"/>
      <p:bldP spid="55356" grpId="0" animBg="1"/>
      <p:bldP spid="5535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74" name="Picture 5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90283" y="2313112"/>
            <a:ext cx="1406242" cy="1496888"/>
          </a:xfrm>
          <a:prstGeom prst="rect">
            <a:avLst/>
          </a:prstGeom>
          <a:noFill/>
        </p:spPr>
      </p:pic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r>
              <a:rPr lang="ru-RU"/>
              <a:t>Примеры 3 - 4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685800" y="1524000"/>
            <a:ext cx="3505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|y| = x</a:t>
            </a:r>
            <a:r>
              <a:rPr lang="ru-RU" sz="3200" baseline="30000"/>
              <a:t>2</a:t>
            </a:r>
            <a:r>
              <a:rPr lang="ru-RU" sz="3200"/>
              <a:t> – 5х + 6</a:t>
            </a:r>
            <a:endParaRPr lang="ru-RU" sz="3200">
              <a:cs typeface="Arial" charset="0"/>
            </a:endParaRP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5105400" y="1447800"/>
            <a:ext cx="3505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/>
              <a:t>|y| = </a:t>
            </a:r>
            <a:r>
              <a:rPr lang="ru-RU" sz="3200"/>
              <a:t>- </a:t>
            </a:r>
            <a:r>
              <a:rPr lang="en-US" sz="3200"/>
              <a:t>x</a:t>
            </a:r>
            <a:r>
              <a:rPr lang="ru-RU" sz="3200" baseline="30000"/>
              <a:t>2</a:t>
            </a:r>
            <a:r>
              <a:rPr lang="ru-RU" sz="3200"/>
              <a:t> + 5х - 6</a:t>
            </a:r>
            <a:endParaRPr lang="ru-RU" sz="3200">
              <a:cs typeface="Arial" charset="0"/>
            </a:endParaRP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1066800" y="22860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>
            <a:off x="457200" y="38100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1143000" y="2209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762000" y="35052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0</a:t>
            </a:r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>
            <a:off x="9906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33" name="Line 13"/>
          <p:cNvSpPr>
            <a:spLocks noChangeShapeType="1"/>
          </p:cNvSpPr>
          <p:nvPr/>
        </p:nvSpPr>
        <p:spPr bwMode="auto">
          <a:xfrm>
            <a:off x="990600" y="4191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>
            <a:off x="14478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35" name="Line 15"/>
          <p:cNvSpPr>
            <a:spLocks noChangeShapeType="1"/>
          </p:cNvSpPr>
          <p:nvPr/>
        </p:nvSpPr>
        <p:spPr bwMode="auto">
          <a:xfrm>
            <a:off x="6858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36" name="Text Box 16"/>
          <p:cNvSpPr txBox="1">
            <a:spLocks noChangeArrowheads="1"/>
          </p:cNvSpPr>
          <p:nvPr/>
        </p:nvSpPr>
        <p:spPr bwMode="auto">
          <a:xfrm>
            <a:off x="1447800" y="38862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1143000" y="32766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1219200" y="41148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381000" y="38862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sp>
        <p:nvSpPr>
          <p:cNvPr id="56346" name="Line 26"/>
          <p:cNvSpPr>
            <a:spLocks noChangeShapeType="1"/>
          </p:cNvSpPr>
          <p:nvPr/>
        </p:nvSpPr>
        <p:spPr bwMode="auto">
          <a:xfrm>
            <a:off x="990600" y="3429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47" name="Line 27"/>
          <p:cNvSpPr>
            <a:spLocks noChangeShapeType="1"/>
          </p:cNvSpPr>
          <p:nvPr/>
        </p:nvSpPr>
        <p:spPr bwMode="auto">
          <a:xfrm>
            <a:off x="990600" y="41910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48" name="Line 28"/>
          <p:cNvSpPr>
            <a:spLocks noChangeShapeType="1"/>
          </p:cNvSpPr>
          <p:nvPr/>
        </p:nvSpPr>
        <p:spPr bwMode="auto">
          <a:xfrm>
            <a:off x="14478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49" name="Line 29"/>
          <p:cNvSpPr>
            <a:spLocks noChangeShapeType="1"/>
          </p:cNvSpPr>
          <p:nvPr/>
        </p:nvSpPr>
        <p:spPr bwMode="auto">
          <a:xfrm>
            <a:off x="6858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50" name="Text Box 30"/>
          <p:cNvSpPr txBox="1">
            <a:spLocks noChangeArrowheads="1"/>
          </p:cNvSpPr>
          <p:nvPr/>
        </p:nvSpPr>
        <p:spPr bwMode="auto">
          <a:xfrm>
            <a:off x="2667000" y="3657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56351" name="Line 31"/>
          <p:cNvSpPr>
            <a:spLocks noChangeShapeType="1"/>
          </p:cNvSpPr>
          <p:nvPr/>
        </p:nvSpPr>
        <p:spPr bwMode="auto">
          <a:xfrm>
            <a:off x="19050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52" name="Line 32"/>
          <p:cNvSpPr>
            <a:spLocks noChangeShapeType="1"/>
          </p:cNvSpPr>
          <p:nvPr/>
        </p:nvSpPr>
        <p:spPr bwMode="auto">
          <a:xfrm>
            <a:off x="2362200" y="3733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53" name="Text Box 33"/>
          <p:cNvSpPr txBox="1">
            <a:spLocks noChangeArrowheads="1"/>
          </p:cNvSpPr>
          <p:nvPr/>
        </p:nvSpPr>
        <p:spPr bwMode="auto">
          <a:xfrm>
            <a:off x="1752600" y="38862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2</a:t>
            </a:r>
          </a:p>
        </p:txBody>
      </p:sp>
      <p:sp>
        <p:nvSpPr>
          <p:cNvPr id="56354" name="Text Box 34"/>
          <p:cNvSpPr txBox="1">
            <a:spLocks noChangeArrowheads="1"/>
          </p:cNvSpPr>
          <p:nvPr/>
        </p:nvSpPr>
        <p:spPr bwMode="auto">
          <a:xfrm>
            <a:off x="2209800" y="38862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3</a:t>
            </a:r>
          </a:p>
        </p:txBody>
      </p:sp>
      <p:pic>
        <p:nvPicPr>
          <p:cNvPr id="56375" name="Picture 5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33525" y="3771900"/>
            <a:ext cx="1362075" cy="1485900"/>
          </a:xfrm>
          <a:prstGeom prst="rect">
            <a:avLst/>
          </a:prstGeom>
          <a:noFill/>
        </p:spPr>
      </p:pic>
      <p:sp>
        <p:nvSpPr>
          <p:cNvPr id="56377" name="Line 57"/>
          <p:cNvSpPr>
            <a:spLocks noChangeShapeType="1"/>
          </p:cNvSpPr>
          <p:nvPr/>
        </p:nvSpPr>
        <p:spPr bwMode="auto">
          <a:xfrm>
            <a:off x="5867400" y="2209800"/>
            <a:ext cx="0" cy="312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78" name="Line 58"/>
          <p:cNvSpPr>
            <a:spLocks noChangeShapeType="1"/>
          </p:cNvSpPr>
          <p:nvPr/>
        </p:nvSpPr>
        <p:spPr bwMode="auto">
          <a:xfrm>
            <a:off x="5257800" y="37338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79" name="Text Box 59"/>
          <p:cNvSpPr txBox="1">
            <a:spLocks noChangeArrowheads="1"/>
          </p:cNvSpPr>
          <p:nvPr/>
        </p:nvSpPr>
        <p:spPr bwMode="auto">
          <a:xfrm>
            <a:off x="5943600" y="2133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</a:t>
            </a:r>
          </a:p>
        </p:txBody>
      </p:sp>
      <p:sp>
        <p:nvSpPr>
          <p:cNvPr id="56380" name="Text Box 60"/>
          <p:cNvSpPr txBox="1">
            <a:spLocks noChangeArrowheads="1"/>
          </p:cNvSpPr>
          <p:nvPr/>
        </p:nvSpPr>
        <p:spPr bwMode="auto">
          <a:xfrm>
            <a:off x="5562600" y="34290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0</a:t>
            </a:r>
          </a:p>
        </p:txBody>
      </p:sp>
      <p:sp>
        <p:nvSpPr>
          <p:cNvPr id="56381" name="Line 61"/>
          <p:cNvSpPr>
            <a:spLocks noChangeShapeType="1"/>
          </p:cNvSpPr>
          <p:nvPr/>
        </p:nvSpPr>
        <p:spPr bwMode="auto">
          <a:xfrm>
            <a:off x="5791200" y="3352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82" name="Line 62"/>
          <p:cNvSpPr>
            <a:spLocks noChangeShapeType="1"/>
          </p:cNvSpPr>
          <p:nvPr/>
        </p:nvSpPr>
        <p:spPr bwMode="auto">
          <a:xfrm>
            <a:off x="5791200" y="4114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83" name="Line 63"/>
          <p:cNvSpPr>
            <a:spLocks noChangeShapeType="1"/>
          </p:cNvSpPr>
          <p:nvPr/>
        </p:nvSpPr>
        <p:spPr bwMode="auto">
          <a:xfrm>
            <a:off x="6248400" y="3657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84" name="Line 64"/>
          <p:cNvSpPr>
            <a:spLocks noChangeShapeType="1"/>
          </p:cNvSpPr>
          <p:nvPr/>
        </p:nvSpPr>
        <p:spPr bwMode="auto">
          <a:xfrm>
            <a:off x="5486400" y="3657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85" name="Text Box 65"/>
          <p:cNvSpPr txBox="1">
            <a:spLocks noChangeArrowheads="1"/>
          </p:cNvSpPr>
          <p:nvPr/>
        </p:nvSpPr>
        <p:spPr bwMode="auto">
          <a:xfrm>
            <a:off x="6248400" y="38100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56386" name="Text Box 66"/>
          <p:cNvSpPr txBox="1">
            <a:spLocks noChangeArrowheads="1"/>
          </p:cNvSpPr>
          <p:nvPr/>
        </p:nvSpPr>
        <p:spPr bwMode="auto">
          <a:xfrm>
            <a:off x="5943600" y="32004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1</a:t>
            </a:r>
          </a:p>
        </p:txBody>
      </p:sp>
      <p:sp>
        <p:nvSpPr>
          <p:cNvPr id="56387" name="Text Box 67"/>
          <p:cNvSpPr txBox="1">
            <a:spLocks noChangeArrowheads="1"/>
          </p:cNvSpPr>
          <p:nvPr/>
        </p:nvSpPr>
        <p:spPr bwMode="auto">
          <a:xfrm>
            <a:off x="6019800" y="40386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sp>
        <p:nvSpPr>
          <p:cNvPr id="56388" name="Text Box 68"/>
          <p:cNvSpPr txBox="1">
            <a:spLocks noChangeArrowheads="1"/>
          </p:cNvSpPr>
          <p:nvPr/>
        </p:nvSpPr>
        <p:spPr bwMode="auto">
          <a:xfrm>
            <a:off x="5181600" y="38100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-1</a:t>
            </a:r>
          </a:p>
        </p:txBody>
      </p:sp>
      <p:sp>
        <p:nvSpPr>
          <p:cNvPr id="56389" name="Line 69"/>
          <p:cNvSpPr>
            <a:spLocks noChangeShapeType="1"/>
          </p:cNvSpPr>
          <p:nvPr/>
        </p:nvSpPr>
        <p:spPr bwMode="auto">
          <a:xfrm>
            <a:off x="5791200" y="3352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90" name="Line 70"/>
          <p:cNvSpPr>
            <a:spLocks noChangeShapeType="1"/>
          </p:cNvSpPr>
          <p:nvPr/>
        </p:nvSpPr>
        <p:spPr bwMode="auto">
          <a:xfrm>
            <a:off x="5791200" y="4114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91" name="Line 71"/>
          <p:cNvSpPr>
            <a:spLocks noChangeShapeType="1"/>
          </p:cNvSpPr>
          <p:nvPr/>
        </p:nvSpPr>
        <p:spPr bwMode="auto">
          <a:xfrm>
            <a:off x="6248400" y="3657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92" name="Line 72"/>
          <p:cNvSpPr>
            <a:spLocks noChangeShapeType="1"/>
          </p:cNvSpPr>
          <p:nvPr/>
        </p:nvSpPr>
        <p:spPr bwMode="auto">
          <a:xfrm>
            <a:off x="5486400" y="3657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93" name="Text Box 73"/>
          <p:cNvSpPr txBox="1">
            <a:spLocks noChangeArrowheads="1"/>
          </p:cNvSpPr>
          <p:nvPr/>
        </p:nvSpPr>
        <p:spPr bwMode="auto">
          <a:xfrm>
            <a:off x="7467600" y="3581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</a:t>
            </a:r>
          </a:p>
        </p:txBody>
      </p:sp>
      <p:sp>
        <p:nvSpPr>
          <p:cNvPr id="56394" name="Line 74"/>
          <p:cNvSpPr>
            <a:spLocks noChangeShapeType="1"/>
          </p:cNvSpPr>
          <p:nvPr/>
        </p:nvSpPr>
        <p:spPr bwMode="auto">
          <a:xfrm>
            <a:off x="6705600" y="3657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95" name="Line 75"/>
          <p:cNvSpPr>
            <a:spLocks noChangeShapeType="1"/>
          </p:cNvSpPr>
          <p:nvPr/>
        </p:nvSpPr>
        <p:spPr bwMode="auto">
          <a:xfrm>
            <a:off x="7162800" y="3657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396" name="Text Box 76"/>
          <p:cNvSpPr txBox="1">
            <a:spLocks noChangeArrowheads="1"/>
          </p:cNvSpPr>
          <p:nvPr/>
        </p:nvSpPr>
        <p:spPr bwMode="auto">
          <a:xfrm>
            <a:off x="6553200" y="38100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2</a:t>
            </a:r>
          </a:p>
        </p:txBody>
      </p:sp>
      <p:sp>
        <p:nvSpPr>
          <p:cNvPr id="56397" name="Text Box 77"/>
          <p:cNvSpPr txBox="1">
            <a:spLocks noChangeArrowheads="1"/>
          </p:cNvSpPr>
          <p:nvPr/>
        </p:nvSpPr>
        <p:spPr bwMode="auto">
          <a:xfrm>
            <a:off x="7010400" y="3810000"/>
            <a:ext cx="38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000"/>
              <a:t>3</a:t>
            </a:r>
          </a:p>
        </p:txBody>
      </p:sp>
      <p:pic>
        <p:nvPicPr>
          <p:cNvPr id="56399" name="Picture 7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3733800"/>
            <a:ext cx="885825" cy="247650"/>
          </a:xfrm>
          <a:prstGeom prst="rect">
            <a:avLst/>
          </a:prstGeom>
          <a:noFill/>
        </p:spPr>
      </p:pic>
      <p:pic>
        <p:nvPicPr>
          <p:cNvPr id="56400" name="Picture 8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7000" y="3505200"/>
            <a:ext cx="885825" cy="24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6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6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6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6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6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77" grpId="0" animBg="1"/>
      <p:bldP spid="56378" grpId="0" animBg="1"/>
      <p:bldP spid="56379" grpId="0"/>
      <p:bldP spid="56380" grpId="0"/>
      <p:bldP spid="56381" grpId="0" animBg="1"/>
      <p:bldP spid="56382" grpId="0" animBg="1"/>
      <p:bldP spid="56383" grpId="0" animBg="1"/>
      <p:bldP spid="56384" grpId="0" animBg="1"/>
      <p:bldP spid="56385" grpId="0"/>
      <p:bldP spid="56386" grpId="0"/>
      <p:bldP spid="56387" grpId="0"/>
      <p:bldP spid="56388" grpId="0"/>
      <p:bldP spid="56389" grpId="0" animBg="1"/>
      <p:bldP spid="56390" grpId="0" animBg="1"/>
      <p:bldP spid="56391" grpId="0" animBg="1"/>
      <p:bldP spid="56392" grpId="0" animBg="1"/>
      <p:bldP spid="56393" grpId="0"/>
      <p:bldP spid="56394" grpId="0" animBg="1"/>
      <p:bldP spid="56395" grpId="0" animBg="1"/>
      <p:bldP spid="56396" grpId="0"/>
      <p:bldP spid="563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Свойства модуля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755576" y="1412776"/>
          <a:ext cx="2520280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0" name="Формула" r:id="rId3" imgW="545760" imgH="253800" progId="Equation.3">
                  <p:embed/>
                </p:oleObj>
              </mc:Choice>
              <mc:Fallback>
                <p:oleObj name="Формула" r:id="rId3" imgW="545760" imgH="2538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412776"/>
                        <a:ext cx="2520280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755576" y="2348880"/>
          <a:ext cx="2592288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1" name="Формула" r:id="rId5" imgW="520560" imgH="279360" progId="Equation.3">
                  <p:embed/>
                </p:oleObj>
              </mc:Choice>
              <mc:Fallback>
                <p:oleObj name="Формула" r:id="rId5" imgW="520560" imgH="2793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348880"/>
                        <a:ext cx="2592288" cy="1080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755576" y="3501008"/>
          <a:ext cx="2448272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2" name="Формула" r:id="rId7" imgW="583920" imgH="291960" progId="Equation.3">
                  <p:embed/>
                </p:oleObj>
              </mc:Choice>
              <mc:Fallback>
                <p:oleObj name="Формула" r:id="rId7" imgW="583920" imgH="2919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501008"/>
                        <a:ext cx="2448272" cy="9361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427984" y="1484784"/>
          <a:ext cx="2952328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3" name="Формула" r:id="rId9" imgW="876240" imgH="253800" progId="Equation.3">
                  <p:embed/>
                </p:oleObj>
              </mc:Choice>
              <mc:Fallback>
                <p:oleObj name="Формула" r:id="rId9" imgW="876240" imgH="2538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1484784"/>
                        <a:ext cx="2952328" cy="8640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644008" y="2420888"/>
          <a:ext cx="2304256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4" name="Формула" r:id="rId11" imgW="939600" imgH="469800" progId="Equation.3">
                  <p:embed/>
                </p:oleObj>
              </mc:Choice>
              <mc:Fallback>
                <p:oleObj name="Формула" r:id="rId11" imgW="939600" imgH="4698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2420888"/>
                        <a:ext cx="2304256" cy="1008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/>
        </p:nvGraphicFramePr>
        <p:xfrm>
          <a:off x="4716016" y="3573016"/>
          <a:ext cx="2376264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5" name="Формула" r:id="rId13" imgW="558720" imgH="253800" progId="Equation.3">
                  <p:embed/>
                </p:oleObj>
              </mc:Choice>
              <mc:Fallback>
                <p:oleObj name="Формула" r:id="rId13" imgW="558720" imgH="253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3573016"/>
                        <a:ext cx="2376264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4424363" y="4365625"/>
          <a:ext cx="3751262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16" name="Формула" r:id="rId15" imgW="1130040" imgH="253800" progId="Equation.3">
                  <p:embed/>
                </p:oleObj>
              </mc:Choice>
              <mc:Fallback>
                <p:oleObj name="Формула" r:id="rId15" imgW="1130040" imgH="2538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4363" y="4365625"/>
                        <a:ext cx="3751262" cy="935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147791"/>
            <a:ext cx="784887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230563" algn="l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решении задач, содержащих модуль, основным приемом является раскрытие знака модуля в соответствии с его определением и свойствами.</a:t>
            </a: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0563" algn="l"/>
              </a:tabLst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230563" algn="l"/>
              </a:tabLst>
            </a:pPr>
            <a:r>
              <a:rPr kumimoji="0" 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Ели под знаком модуля стоит выражение, зависящее от переменной, мы раскрываем модуль по определению.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043608" y="3789040"/>
          <a:ext cx="6840760" cy="18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1" name="Формула" r:id="rId3" imgW="2070000" imgH="457200" progId="Equation.3">
                  <p:embed/>
                </p:oleObj>
              </mc:Choice>
              <mc:Fallback>
                <p:oleObj name="Формула" r:id="rId3" imgW="2070000" imgH="457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789040"/>
                        <a:ext cx="6840760" cy="18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Неравенства с модулем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7776864" cy="498383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Решить неравенство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|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| &lt; 2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способ: исходя из геометрического смысла модуля, следует найти точки на координатной прямой, расположенные на расстоянии, меньшем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от точки 0.  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-2; 2)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 flipH="1">
            <a:off x="2267743" y="4725144"/>
            <a:ext cx="45719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 flipH="1">
            <a:off x="4427983" y="4725144"/>
            <a:ext cx="45719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 flipH="1">
            <a:off x="6372198" y="4725144"/>
            <a:ext cx="45719" cy="457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755576" y="4725144"/>
            <a:ext cx="734481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83968" y="4653136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2195736" y="486916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6175" y="4797152"/>
            <a:ext cx="318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2195736" y="4725144"/>
            <a:ext cx="4104457" cy="36004"/>
          </a:xfrm>
          <a:prstGeom prst="line">
            <a:avLst/>
          </a:prstGeom>
          <a:ln>
            <a:solidFill>
              <a:srgbClr val="FF0000"/>
            </a:solidFill>
            <a:headEnd w="lg" len="lg"/>
            <a:tailEnd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Блок-схема: узел 38"/>
          <p:cNvSpPr/>
          <p:nvPr/>
        </p:nvSpPr>
        <p:spPr>
          <a:xfrm flipH="1" flipV="1">
            <a:off x="2222023" y="4748981"/>
            <a:ext cx="45719" cy="48168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Блок-схема: узел 41"/>
          <p:cNvSpPr/>
          <p:nvPr/>
        </p:nvSpPr>
        <p:spPr>
          <a:xfrm>
            <a:off x="6228184" y="4653136"/>
            <a:ext cx="216024" cy="216024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2123728" y="4653136"/>
            <a:ext cx="216024" cy="216024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способ:  по определению модуля: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Неравенство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х|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&lt;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равносильно  системе неравенств: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 -2; 2)</a:t>
            </a:r>
          </a:p>
          <a:p>
            <a:pPr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22238" y="2276475"/>
          <a:ext cx="3644900" cy="108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5" name="Формула" r:id="rId3" imgW="1257120" imgH="457200" progId="Equation.3">
                  <p:embed/>
                </p:oleObj>
              </mc:Choice>
              <mc:Fallback>
                <p:oleObj name="Формула" r:id="rId3" imgW="1257120" imgH="457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238" y="2276475"/>
                        <a:ext cx="3644900" cy="1081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4352925" y="2060575"/>
          <a:ext cx="3175000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96" name="Формула" r:id="rId5" imgW="545760" imgH="457200" progId="Equation.3">
                  <p:embed/>
                </p:oleObj>
              </mc:Choice>
              <mc:Fallback>
                <p:oleObj name="Формула" r:id="rId5" imgW="54576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2925" y="2060575"/>
                        <a:ext cx="3175000" cy="1439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Прямая соединительная линия 9"/>
          <p:cNvCxnSpPr/>
          <p:nvPr/>
        </p:nvCxnSpPr>
        <p:spPr>
          <a:xfrm flipV="1">
            <a:off x="611560" y="4725144"/>
            <a:ext cx="7488832" cy="7200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843808" y="4725144"/>
            <a:ext cx="3384376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Блок-схема: узел 20"/>
          <p:cNvSpPr/>
          <p:nvPr/>
        </p:nvSpPr>
        <p:spPr>
          <a:xfrm>
            <a:off x="2627784" y="4653136"/>
            <a:ext cx="216024" cy="216024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6228184" y="4581128"/>
            <a:ext cx="216024" cy="216024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555776" y="486916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28184" y="486916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563190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2.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х|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 способ: исходя из геометрического смысла модуля, следует найти точки на координатной прямой, расположенные на расстоянии, большем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от точки 0. 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(- ∞; -2)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(2; + ∞ 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467544" y="4005064"/>
            <a:ext cx="8136904" cy="720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Блок-схема: узел 5"/>
          <p:cNvSpPr/>
          <p:nvPr/>
        </p:nvSpPr>
        <p:spPr>
          <a:xfrm>
            <a:off x="4211960" y="3933056"/>
            <a:ext cx="216024" cy="216024"/>
          </a:xfrm>
          <a:prstGeom prst="flowChartConnector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2987824" y="3933056"/>
            <a:ext cx="216024" cy="216024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5436096" y="3933056"/>
            <a:ext cx="216024" cy="216024"/>
          </a:xfrm>
          <a:prstGeom prst="flowChartConnector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64088" y="414908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71800" y="4149080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1960" y="414908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>
            <a:stCxn id="8" idx="6"/>
          </p:cNvCxnSpPr>
          <p:nvPr/>
        </p:nvCxnSpPr>
        <p:spPr>
          <a:xfrm flipV="1">
            <a:off x="5652120" y="4005064"/>
            <a:ext cx="2952328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7" idx="2"/>
          </p:cNvCxnSpPr>
          <p:nvPr/>
        </p:nvCxnSpPr>
        <p:spPr>
          <a:xfrm flipH="1">
            <a:off x="395536" y="4041068"/>
            <a:ext cx="2592288" cy="360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91944"/>
          </a:xfrm>
        </p:spPr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способ: по определению модуля: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Неравенство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|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х|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равносильно  совокупности неравенств: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(- ∞: -2)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(2; +∞)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2414588" y="2565400"/>
          <a:ext cx="2370137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41" name="Формула" r:id="rId3" imgW="495000" imgH="457200" progId="Equation.3">
                  <p:embed/>
                </p:oleObj>
              </mc:Choice>
              <mc:Fallback>
                <p:oleObj name="Формула" r:id="rId3" imgW="495000" imgH="457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4588" y="2565400"/>
                        <a:ext cx="2370137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957</TotalTime>
  <Words>1225</Words>
  <Application>Microsoft Office PowerPoint</Application>
  <PresentationFormat>Экран (4:3)</PresentationFormat>
  <Paragraphs>318</Paragraphs>
  <Slides>39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1" baseType="lpstr">
      <vt:lpstr>Поток</vt:lpstr>
      <vt:lpstr>Формула</vt:lpstr>
      <vt:lpstr>«ОГЭ. Задание №22. Модуль под контролем: графики  без страха</vt:lpstr>
      <vt:lpstr>Презентация PowerPoint</vt:lpstr>
      <vt:lpstr>Презентация PowerPoint</vt:lpstr>
      <vt:lpstr>Свойства модуля </vt:lpstr>
      <vt:lpstr>Презентация PowerPoint</vt:lpstr>
      <vt:lpstr>Неравенства с модулем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Уравнения, содержащие модуль</vt:lpstr>
      <vt:lpstr>Презентация PowerPoint</vt:lpstr>
      <vt:lpstr>Построение графиков функций,  содержащих модуль</vt:lpstr>
      <vt:lpstr>Два способа построения графиков</vt:lpstr>
      <vt:lpstr>Построение графика функции</vt:lpstr>
      <vt:lpstr>Пример 1.</vt:lpstr>
      <vt:lpstr>Презентация PowerPoint</vt:lpstr>
      <vt:lpstr>Пример 2.</vt:lpstr>
      <vt:lpstr>Презентация PowerPoint</vt:lpstr>
      <vt:lpstr>Пример 3.</vt:lpstr>
      <vt:lpstr>Презентация PowerPoint</vt:lpstr>
      <vt:lpstr>Построение графика функции</vt:lpstr>
      <vt:lpstr>Презентация PowerPoint</vt:lpstr>
      <vt:lpstr>Пример: </vt:lpstr>
      <vt:lpstr>График функции</vt:lpstr>
      <vt:lpstr>Алгоритм построения</vt:lpstr>
      <vt:lpstr>Пример: </vt:lpstr>
      <vt:lpstr>Графики кусочно-линейных функций</vt:lpstr>
      <vt:lpstr>   График функции </vt:lpstr>
      <vt:lpstr>Презентация PowerPoint</vt:lpstr>
      <vt:lpstr>      2 способ :Метод вершин</vt:lpstr>
      <vt:lpstr>Презентация PowerPoint</vt:lpstr>
      <vt:lpstr>График зависимостей</vt:lpstr>
      <vt:lpstr>График зависимости |y|=f(x)</vt:lpstr>
      <vt:lpstr>Примеры 1 – 2 .</vt:lpstr>
      <vt:lpstr>Примеры 3 - 4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ГИА</dc:title>
  <dc:creator>User</dc:creator>
  <cp:lastModifiedBy>zauch_NB</cp:lastModifiedBy>
  <cp:revision>110</cp:revision>
  <dcterms:created xsi:type="dcterms:W3CDTF">2014-01-17T17:39:55Z</dcterms:created>
  <dcterms:modified xsi:type="dcterms:W3CDTF">2026-02-12T12:17:29Z</dcterms:modified>
</cp:coreProperties>
</file>